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5" r:id="rId3"/>
    <p:sldId id="257" r:id="rId4"/>
    <p:sldId id="264" r:id="rId5"/>
    <p:sldId id="267" r:id="rId6"/>
    <p:sldId id="266" r:id="rId7"/>
    <p:sldId id="261" r:id="rId8"/>
    <p:sldId id="259" r:id="rId9"/>
    <p:sldId id="260" r:id="rId10"/>
    <p:sldId id="262" r:id="rId11"/>
    <p:sldId id="263" r:id="rId12"/>
    <p:sldId id="268"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E05ABF-3192-475D-B969-1D1025275DD4}" type="datetimeFigureOut">
              <a:rPr lang="fr-FR" smtClean="0"/>
              <a:pPr/>
              <a:t>21/10/2019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BECCD-2870-4837-95F2-219E094F251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l.uk/collection-items/corrected-typescript-of-the-importance-of-being-earnest-by-oscar-wild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http://ww1lit.nsms.ox.ac.uk/ww1lit/collections</a:t>
            </a:r>
          </a:p>
          <a:p>
            <a:r>
              <a:rPr lang="fr-FR" dirty="0" smtClean="0"/>
              <a:t>http://ww1lit.nsms.ox.ac.uk/ww1lit/collections/item/4647</a:t>
            </a:r>
          </a:p>
          <a:p>
            <a:r>
              <a:rPr lang="fr-FR" dirty="0" smtClean="0"/>
              <a:t>http://ww1lit.nsms.ox.ac.uk/ww1lit/collections/document/5215/4631</a:t>
            </a:r>
            <a:endParaRPr lang="fr-FR" dirty="0"/>
          </a:p>
        </p:txBody>
      </p:sp>
      <p:sp>
        <p:nvSpPr>
          <p:cNvPr id="4" name="Espace réservé du numéro de diapositive 3"/>
          <p:cNvSpPr>
            <a:spLocks noGrp="1"/>
          </p:cNvSpPr>
          <p:nvPr>
            <p:ph type="sldNum" sz="quarter" idx="10"/>
          </p:nvPr>
        </p:nvSpPr>
        <p:spPr/>
        <p:txBody>
          <a:bodyPr/>
          <a:lstStyle/>
          <a:p>
            <a:fld id="{E7FBECCD-2870-4837-95F2-219E094F251E}" type="slidenum">
              <a:rPr lang="fr-FR" smtClean="0"/>
              <a:pPr/>
              <a:t>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hlinkClick r:id="rId3"/>
              </a:rPr>
              <a:t>https://www.bl.uk/collection-items/corrected-typescript-of-the-importance-of-being-earnest-by-oscar-wilde</a:t>
            </a:r>
            <a:r>
              <a:rPr lang="fr-FR" dirty="0" smtClean="0"/>
              <a:t>  et </a:t>
            </a:r>
          </a:p>
          <a:p>
            <a:r>
              <a:rPr lang="fr-FR" dirty="0" smtClean="0"/>
              <a:t>https://www.bl.uk/works/the-importance-of-being-earnest</a:t>
            </a:r>
          </a:p>
        </p:txBody>
      </p:sp>
      <p:sp>
        <p:nvSpPr>
          <p:cNvPr id="4" name="Espace réservé du numéro de diapositive 3"/>
          <p:cNvSpPr>
            <a:spLocks noGrp="1"/>
          </p:cNvSpPr>
          <p:nvPr>
            <p:ph type="sldNum" sz="quarter" idx="10"/>
          </p:nvPr>
        </p:nvSpPr>
        <p:spPr/>
        <p:txBody>
          <a:bodyPr/>
          <a:lstStyle/>
          <a:p>
            <a:fld id="{E7FBECCD-2870-4837-95F2-219E094F251E}" type="slidenum">
              <a:rPr lang="fr-FR" smtClean="0"/>
              <a:pPr/>
              <a:t>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21/10/2019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21/10/2019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21/10/2019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21/10/2019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21/10/2019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21/10/2019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21/10/2019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21/10/2019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21/10/2019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21/10/2019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21/10/2019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21/10/2019</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s://www.hp-lexicon.org/source/other-canon/jkr/jkr-com-scrapbook/10b_written_names_reverse/"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janeausten.ac.uk/index.html" TargetMode="Externa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hyperlink" Target="https://www.bl.uk/collection-items/manuscript-draft-of-the-importance-of-being-earnest-by-oscar-wilde" TargetMode="External"/><Relationship Id="rId3" Type="http://schemas.openxmlformats.org/officeDocument/2006/relationships/hyperlink" Target="https://janeausten.ac.uk/index.html" TargetMode="External"/><Relationship Id="rId7" Type="http://schemas.openxmlformats.org/officeDocument/2006/relationships/hyperlink" Target="http://www.bl.uk/manuscripts/FullDisplay.aspx?ref=Add_MS_81624" TargetMode="External"/><Relationship Id="rId2" Type="http://schemas.openxmlformats.org/officeDocument/2006/relationships/hyperlink" Target="https://www.hp-lexicon.org/source/other-canon/jkr/jkr-com-scrapbook/" TargetMode="External"/><Relationship Id="rId1" Type="http://schemas.openxmlformats.org/officeDocument/2006/relationships/slideLayout" Target="../slideLayouts/slideLayout7.xml"/><Relationship Id="rId6" Type="http://schemas.openxmlformats.org/officeDocument/2006/relationships/hyperlink" Target="https://www.bl.uk/collection-items/corrected-typescript-of-the-importance-of-being-earnest-by-oscar-wilde" TargetMode="External"/><Relationship Id="rId5" Type="http://schemas.openxmlformats.org/officeDocument/2006/relationships/hyperlink" Target="https://www.roalddahl.com/home/teachers" TargetMode="External"/><Relationship Id="rId4" Type="http://schemas.openxmlformats.org/officeDocument/2006/relationships/hyperlink" Target="http://ww1lit.nsms.ox.ac.uk/ww1lit/items/show/817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1lit.nsms.ox.ac.uk/ww1lit/collections" TargetMode="External"/><Relationship Id="rId7" Type="http://schemas.openxmlformats.org/officeDocument/2006/relationships/hyperlink" Target="http://ww1lit.nsms.ox.ac.uk/ww1lit/collections/item/4647"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hyperlink" Target="http://ww1lit.nsms.ox.ac.uk/ww1lit/collections/document/5215/463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bl.uk/collection-items/corrected-typescript-of-the-importance-of-being-earnest-by-oscar-wild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hyperlink" Target="http://www.roalddahl.com/blog/2016/july/gobblefunk-around-with-words,%20posted%20on%20July%2027th,%202016" TargetMode="External"/><Relationship Id="rId1" Type="http://schemas.openxmlformats.org/officeDocument/2006/relationships/slideLayout" Target="../slideLayouts/slideLayout7.xml"/><Relationship Id="rId6" Type="http://schemas.openxmlformats.org/officeDocument/2006/relationships/hyperlink" Target="https://www.roalddahl.com/roald-dahl/archive/archive-highlights/six-children-in-the-chocolate-factory" TargetMode="External"/><Relationship Id="rId5" Type="http://schemas.openxmlformats.org/officeDocument/2006/relationships/image" Target="../media/image11.png"/><Relationship Id="rId4" Type="http://schemas.openxmlformats.org/officeDocument/2006/relationships/hyperlink" Target="https://www.roalddahl.com/blog/2015/june/top-ten-archive-treasur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L’écriture créative:</a:t>
            </a:r>
            <a:br>
              <a:rPr lang="fr-FR" dirty="0" smtClean="0"/>
            </a:br>
            <a:r>
              <a:rPr lang="fr-FR" dirty="0" smtClean="0"/>
              <a:t> faire lire et faire écrire</a:t>
            </a:r>
            <a:endParaRPr lang="fr-FR" dirty="0"/>
          </a:p>
        </p:txBody>
      </p:sp>
      <p:sp>
        <p:nvSpPr>
          <p:cNvPr id="3" name="Sous-titre 2"/>
          <p:cNvSpPr>
            <a:spLocks noGrp="1"/>
          </p:cNvSpPr>
          <p:nvPr>
            <p:ph type="subTitle" idx="1"/>
          </p:nvPr>
        </p:nvSpPr>
        <p:spPr/>
        <p:txBody>
          <a:bodyPr/>
          <a:lstStyle/>
          <a:p>
            <a:r>
              <a:rPr lang="fr-FR" dirty="0" smtClean="0"/>
              <a:t>Christine </a:t>
            </a:r>
            <a:r>
              <a:rPr lang="fr-FR" dirty="0" err="1" smtClean="0"/>
              <a:t>Collière</a:t>
            </a:r>
            <a:r>
              <a:rPr lang="fr-FR" dirty="0" smtClean="0"/>
              <a:t>-</a:t>
            </a:r>
            <a:r>
              <a:rPr lang="fr-FR" dirty="0" err="1" smtClean="0"/>
              <a:t>Whiteside</a:t>
            </a:r>
            <a:endParaRPr lang="fr-FR" dirty="0" smtClean="0"/>
          </a:p>
          <a:p>
            <a:r>
              <a:rPr lang="fr-FR" dirty="0" smtClean="0"/>
              <a:t>Université de </a:t>
            </a:r>
            <a:r>
              <a:rPr lang="fr-FR" dirty="0" smtClean="0"/>
              <a:t>Bourgogne</a:t>
            </a:r>
          </a:p>
          <a:p>
            <a:r>
              <a:rPr lang="fr-FR" sz="1800" dirty="0" smtClean="0"/>
              <a:t>Christine.Colliere-Whiteside@u-bourgogne.fr</a:t>
            </a:r>
            <a:endParaRPr lang="fr-F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very-early-ps.jpg"/>
          <p:cNvPicPr>
            <a:picLocks noChangeAspect="1"/>
          </p:cNvPicPr>
          <p:nvPr/>
        </p:nvPicPr>
        <p:blipFill>
          <a:blip r:embed="rId2" cstate="print"/>
          <a:stretch>
            <a:fillRect/>
          </a:stretch>
        </p:blipFill>
        <p:spPr>
          <a:xfrm>
            <a:off x="5652120" y="2492896"/>
            <a:ext cx="2622078" cy="3628282"/>
          </a:xfrm>
          <a:prstGeom prst="rect">
            <a:avLst/>
          </a:prstGeom>
        </p:spPr>
      </p:pic>
      <p:pic>
        <p:nvPicPr>
          <p:cNvPr id="5" name="Image 4" descr="rowling-s-plan-for-op.gif"/>
          <p:cNvPicPr>
            <a:picLocks noChangeAspect="1"/>
          </p:cNvPicPr>
          <p:nvPr/>
        </p:nvPicPr>
        <p:blipFill>
          <a:blip r:embed="rId3" cstate="print"/>
          <a:stretch>
            <a:fillRect/>
          </a:stretch>
        </p:blipFill>
        <p:spPr>
          <a:xfrm>
            <a:off x="1475656" y="4005064"/>
            <a:ext cx="3456384" cy="2471659"/>
          </a:xfrm>
          <a:prstGeom prst="rect">
            <a:avLst/>
          </a:prstGeom>
        </p:spPr>
      </p:pic>
      <p:pic>
        <p:nvPicPr>
          <p:cNvPr id="6" name="Image 5" descr="10b_written_names_reverse.png"/>
          <p:cNvPicPr>
            <a:picLocks noChangeAspect="1"/>
          </p:cNvPicPr>
          <p:nvPr/>
        </p:nvPicPr>
        <p:blipFill>
          <a:blip r:embed="rId4" cstate="print"/>
          <a:stretch>
            <a:fillRect/>
          </a:stretch>
        </p:blipFill>
        <p:spPr>
          <a:xfrm>
            <a:off x="1043608" y="0"/>
            <a:ext cx="2361042" cy="3651745"/>
          </a:xfrm>
          <a:prstGeom prst="rect">
            <a:avLst/>
          </a:prstGeom>
        </p:spPr>
      </p:pic>
      <p:pic>
        <p:nvPicPr>
          <p:cNvPr id="1026" name="Picture 2">
            <a:hlinkClick r:id="rId5"/>
          </p:cNvPr>
          <p:cNvPicPr>
            <a:picLocks noChangeAspect="1" noChangeArrowheads="1"/>
          </p:cNvPicPr>
          <p:nvPr/>
        </p:nvPicPr>
        <p:blipFill>
          <a:blip r:embed="rId6" cstate="print"/>
          <a:srcRect/>
          <a:stretch>
            <a:fillRect/>
          </a:stretch>
        </p:blipFill>
        <p:spPr bwMode="auto">
          <a:xfrm>
            <a:off x="3995936" y="1196752"/>
            <a:ext cx="4788024" cy="636047"/>
          </a:xfrm>
          <a:prstGeom prst="rect">
            <a:avLst/>
          </a:prstGeom>
          <a:noFill/>
          <a:ln w="9525">
            <a:noFill/>
            <a:miter lim="800000"/>
            <a:headEnd/>
            <a:tailEnd/>
          </a:ln>
        </p:spPr>
      </p:pic>
      <p:sp>
        <p:nvSpPr>
          <p:cNvPr id="7" name="ZoneTexte 6"/>
          <p:cNvSpPr txBox="1"/>
          <p:nvPr/>
        </p:nvSpPr>
        <p:spPr>
          <a:xfrm>
            <a:off x="4067944" y="1988840"/>
            <a:ext cx="4680520" cy="615553"/>
          </a:xfrm>
          <a:prstGeom prst="rect">
            <a:avLst/>
          </a:prstGeom>
          <a:noFill/>
        </p:spPr>
        <p:txBody>
          <a:bodyPr wrap="square" rtlCol="0">
            <a:spAutoFit/>
          </a:bodyPr>
          <a:lstStyle/>
          <a:p>
            <a:r>
              <a:rPr lang="fr-FR" sz="1600" dirty="0" smtClean="0"/>
              <a:t>Click on the </a:t>
            </a:r>
            <a:r>
              <a:rPr lang="fr-FR" sz="1600" dirty="0" err="1" smtClean="0"/>
              <a:t>pictures</a:t>
            </a:r>
            <a:r>
              <a:rPr lang="fr-FR" sz="1600" dirty="0" smtClean="0"/>
              <a:t> </a:t>
            </a:r>
            <a:r>
              <a:rPr lang="fr-FR" sz="1600" dirty="0" smtClean="0"/>
              <a:t>to </a:t>
            </a:r>
            <a:r>
              <a:rPr lang="fr-FR" sz="1600" dirty="0" err="1" smtClean="0"/>
              <a:t>get</a:t>
            </a:r>
            <a:r>
              <a:rPr lang="fr-FR" sz="1600" dirty="0" smtClean="0"/>
              <a:t> to the online </a:t>
            </a:r>
            <a:r>
              <a:rPr lang="fr-FR" sz="1600" dirty="0" err="1" smtClean="0"/>
              <a:t>manuscript</a:t>
            </a:r>
            <a:endParaRPr lang="fr-FR" sz="1600" dirty="0" smtClean="0"/>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jane Austen.PNG">
            <a:hlinkClick r:id="rId2"/>
          </p:cNvPr>
          <p:cNvPicPr>
            <a:picLocks noChangeAspect="1"/>
          </p:cNvPicPr>
          <p:nvPr/>
        </p:nvPicPr>
        <p:blipFill>
          <a:blip r:embed="rId3" cstate="print"/>
          <a:stretch>
            <a:fillRect/>
          </a:stretch>
        </p:blipFill>
        <p:spPr>
          <a:xfrm>
            <a:off x="1547664" y="332656"/>
            <a:ext cx="5934904" cy="1181265"/>
          </a:xfrm>
          <a:prstGeom prst="rect">
            <a:avLst/>
          </a:prstGeom>
        </p:spPr>
      </p:pic>
      <p:pic>
        <p:nvPicPr>
          <p:cNvPr id="3" name="Image 2" descr="jane austen.jpg"/>
          <p:cNvPicPr>
            <a:picLocks noChangeAspect="1"/>
          </p:cNvPicPr>
          <p:nvPr/>
        </p:nvPicPr>
        <p:blipFill>
          <a:blip r:embed="rId4" cstate="print"/>
          <a:stretch>
            <a:fillRect/>
          </a:stretch>
        </p:blipFill>
        <p:spPr>
          <a:xfrm>
            <a:off x="2483768" y="1772816"/>
            <a:ext cx="3036781" cy="4688790"/>
          </a:xfrm>
          <a:prstGeom prst="rect">
            <a:avLst/>
          </a:prstGeom>
        </p:spPr>
      </p:pic>
      <p:sp>
        <p:nvSpPr>
          <p:cNvPr id="4" name="ZoneTexte 3"/>
          <p:cNvSpPr txBox="1"/>
          <p:nvPr/>
        </p:nvSpPr>
        <p:spPr>
          <a:xfrm>
            <a:off x="6372200" y="5517232"/>
            <a:ext cx="2232248" cy="923330"/>
          </a:xfrm>
          <a:prstGeom prst="rect">
            <a:avLst/>
          </a:prstGeom>
          <a:noFill/>
        </p:spPr>
        <p:txBody>
          <a:bodyPr wrap="square" rtlCol="0">
            <a:spAutoFit/>
          </a:bodyPr>
          <a:lstStyle/>
          <a:p>
            <a:r>
              <a:rPr lang="fr-FR" i="1" dirty="0" smtClean="0"/>
              <a:t>Persuasion, </a:t>
            </a:r>
            <a:r>
              <a:rPr lang="fr-FR" dirty="0" err="1" smtClean="0"/>
              <a:t>chap</a:t>
            </a:r>
            <a:r>
              <a:rPr lang="fr-FR" dirty="0" smtClean="0"/>
              <a:t> 10</a:t>
            </a:r>
          </a:p>
          <a:p>
            <a:r>
              <a:rPr lang="fr-FR" dirty="0" smtClean="0"/>
              <a:t>British Library, </a:t>
            </a:r>
          </a:p>
          <a:p>
            <a:r>
              <a:rPr lang="fr-FR" dirty="0" smtClean="0"/>
              <a:t>MS </a:t>
            </a:r>
            <a:r>
              <a:rPr lang="fr-FR" dirty="0" err="1" smtClean="0"/>
              <a:t>Egerton</a:t>
            </a:r>
            <a:r>
              <a:rPr lang="fr-FR" dirty="0" smtClean="0"/>
              <a:t> 3038</a:t>
            </a:r>
            <a:endParaRPr lang="fr-FR" dirty="0"/>
          </a:p>
        </p:txBody>
      </p:sp>
      <p:sp>
        <p:nvSpPr>
          <p:cNvPr id="5" name="ZoneTexte 4"/>
          <p:cNvSpPr txBox="1"/>
          <p:nvPr/>
        </p:nvSpPr>
        <p:spPr>
          <a:xfrm>
            <a:off x="539552" y="5373216"/>
            <a:ext cx="1584176" cy="1354217"/>
          </a:xfrm>
          <a:prstGeom prst="rect">
            <a:avLst/>
          </a:prstGeom>
          <a:noFill/>
        </p:spPr>
        <p:txBody>
          <a:bodyPr wrap="square" rtlCol="0">
            <a:spAutoFit/>
          </a:bodyPr>
          <a:lstStyle/>
          <a:p>
            <a:r>
              <a:rPr lang="fr-FR" sz="1600" dirty="0" smtClean="0"/>
              <a:t>Click on the </a:t>
            </a:r>
            <a:r>
              <a:rPr lang="fr-FR" sz="1600" dirty="0" err="1" smtClean="0"/>
              <a:t>pictures</a:t>
            </a:r>
            <a:r>
              <a:rPr lang="fr-FR" sz="1600" dirty="0" smtClean="0"/>
              <a:t> </a:t>
            </a:r>
            <a:r>
              <a:rPr lang="fr-FR" sz="1600" dirty="0" smtClean="0"/>
              <a:t>to </a:t>
            </a:r>
            <a:r>
              <a:rPr lang="fr-FR" sz="1600" dirty="0" err="1" smtClean="0"/>
              <a:t>get</a:t>
            </a:r>
            <a:r>
              <a:rPr lang="fr-FR" sz="1600" dirty="0" smtClean="0"/>
              <a:t> to the online </a:t>
            </a:r>
            <a:r>
              <a:rPr lang="fr-FR" sz="1600" dirty="0" err="1" smtClean="0"/>
              <a:t>manuscript</a:t>
            </a:r>
            <a:endParaRPr lang="fr-FR" sz="1600" dirty="0" smtClean="0"/>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394692"/>
            <a:ext cx="8064896" cy="6140142"/>
          </a:xfrm>
          <a:prstGeom prst="rect">
            <a:avLst/>
          </a:prstGeom>
          <a:noFill/>
        </p:spPr>
        <p:txBody>
          <a:bodyPr wrap="square" rtlCol="0">
            <a:spAutoFit/>
          </a:bodyPr>
          <a:lstStyle/>
          <a:p>
            <a:pPr>
              <a:spcAft>
                <a:spcPts val="600"/>
              </a:spcAft>
            </a:pPr>
            <a:r>
              <a:rPr lang="en-US" sz="1600" b="1" dirty="0" err="1" smtClean="0"/>
              <a:t>Bibliographie</a:t>
            </a:r>
            <a:endParaRPr lang="en-US" sz="1600" b="1" dirty="0" smtClean="0"/>
          </a:p>
          <a:p>
            <a:pPr>
              <a:spcAft>
                <a:spcPts val="600"/>
              </a:spcAft>
            </a:pPr>
            <a:r>
              <a:rPr lang="en-US" sz="1600" dirty="0" smtClean="0"/>
              <a:t>Barker</a:t>
            </a:r>
            <a:r>
              <a:rPr lang="en-US" sz="1600" dirty="0" smtClean="0"/>
              <a:t>, Pat, </a:t>
            </a:r>
            <a:r>
              <a:rPr lang="en-US" sz="1600" i="1" dirty="0" smtClean="0"/>
              <a:t>Regeneration</a:t>
            </a:r>
            <a:r>
              <a:rPr lang="en-US" sz="1600" dirty="0" smtClean="0"/>
              <a:t>, London: Viking Press, </a:t>
            </a:r>
            <a:r>
              <a:rPr lang="en-US" sz="1600" dirty="0" smtClean="0"/>
              <a:t>1991. </a:t>
            </a:r>
            <a:endParaRPr lang="fr-FR" sz="1600" dirty="0" smtClean="0"/>
          </a:p>
          <a:p>
            <a:pPr>
              <a:spcAft>
                <a:spcPts val="600"/>
              </a:spcAft>
            </a:pPr>
            <a:r>
              <a:rPr lang="fr-FR" sz="1600" dirty="0" err="1" smtClean="0"/>
              <a:t>Damasio</a:t>
            </a:r>
            <a:r>
              <a:rPr lang="fr-FR" sz="1600" dirty="0" smtClean="0"/>
              <a:t> Antonio R. (2010). </a:t>
            </a:r>
            <a:r>
              <a:rPr lang="fr-FR" sz="1600" i="1" dirty="0" smtClean="0"/>
              <a:t>L’autre moi-même</a:t>
            </a:r>
            <a:r>
              <a:rPr lang="fr-FR" sz="1600" dirty="0" smtClean="0"/>
              <a:t> : </a:t>
            </a:r>
            <a:r>
              <a:rPr lang="fr-FR" sz="1600" i="1" dirty="0" smtClean="0"/>
              <a:t>les nouvelles cartes du cerveau, de la conscience et des émotions</a:t>
            </a:r>
            <a:r>
              <a:rPr lang="fr-FR" sz="1600" dirty="0" smtClean="0"/>
              <a:t>, Paris : Odile Jacob. </a:t>
            </a:r>
            <a:endParaRPr lang="fr-FR" sz="1600" dirty="0" smtClean="0"/>
          </a:p>
          <a:p>
            <a:pPr>
              <a:spcAft>
                <a:spcPts val="600"/>
              </a:spcAft>
            </a:pPr>
            <a:r>
              <a:rPr lang="fr-FR" sz="1600" i="1" dirty="0" smtClean="0"/>
              <a:t>The Harry Potter </a:t>
            </a:r>
            <a:r>
              <a:rPr lang="fr-FR" sz="1600" i="1" dirty="0" err="1" smtClean="0"/>
              <a:t>Lexicon</a:t>
            </a:r>
            <a:r>
              <a:rPr lang="fr-FR" sz="1600" dirty="0" smtClean="0"/>
              <a:t>, page rassemblant les avant-textes  publiés sur JKRowling.com, </a:t>
            </a:r>
            <a:r>
              <a:rPr lang="fr-FR" sz="1600" dirty="0" smtClean="0">
                <a:hlinkClick r:id="rId2"/>
              </a:rPr>
              <a:t>https</a:t>
            </a:r>
            <a:r>
              <a:rPr lang="fr-FR" sz="1600" dirty="0" smtClean="0">
                <a:hlinkClick r:id="rId2"/>
              </a:rPr>
              <a:t>://www.hp-lexicon.org/source/other-canon/jkr/jkr-com-scrapbook</a:t>
            </a:r>
            <a:r>
              <a:rPr lang="fr-FR" sz="1600" dirty="0" smtClean="0">
                <a:hlinkClick r:id="rId2"/>
              </a:rPr>
              <a:t>/</a:t>
            </a:r>
            <a:endParaRPr lang="fr-FR" sz="1600" dirty="0" smtClean="0"/>
          </a:p>
          <a:p>
            <a:pPr>
              <a:spcAft>
                <a:spcPts val="600"/>
              </a:spcAft>
            </a:pPr>
            <a:r>
              <a:rPr lang="fr-FR" sz="1600" i="1" dirty="0" smtClean="0"/>
              <a:t>The</a:t>
            </a:r>
            <a:r>
              <a:rPr lang="fr-FR" sz="1600" i="1" dirty="0" smtClean="0"/>
              <a:t> Jane </a:t>
            </a:r>
            <a:r>
              <a:rPr lang="fr-FR" sz="1600" i="1" dirty="0" err="1" smtClean="0"/>
              <a:t>Austen’s</a:t>
            </a:r>
            <a:r>
              <a:rPr lang="fr-FR" sz="1600" i="1" dirty="0" smtClean="0"/>
              <a:t> Fiction </a:t>
            </a:r>
            <a:r>
              <a:rPr lang="fr-FR" sz="1600" i="1" dirty="0" err="1" smtClean="0"/>
              <a:t>Manuscripts</a:t>
            </a:r>
            <a:r>
              <a:rPr lang="fr-FR" sz="1600" i="1" dirty="0" smtClean="0"/>
              <a:t> Digital Edition</a:t>
            </a:r>
            <a:r>
              <a:rPr lang="en-US" sz="1600" dirty="0" smtClean="0"/>
              <a:t>, </a:t>
            </a:r>
            <a:r>
              <a:rPr lang="en-US" sz="1600" dirty="0" smtClean="0">
                <a:hlinkClick r:id="rId3"/>
              </a:rPr>
              <a:t>https://janeausten.ac.uk/index.html</a:t>
            </a:r>
            <a:r>
              <a:rPr lang="en-US" sz="1600" dirty="0" smtClean="0"/>
              <a:t> (</a:t>
            </a:r>
            <a:r>
              <a:rPr lang="en-US" sz="1600" dirty="0" err="1" smtClean="0"/>
              <a:t>manuscrits</a:t>
            </a:r>
            <a:r>
              <a:rPr lang="en-US" sz="1600" dirty="0" smtClean="0"/>
              <a:t> et transcription)</a:t>
            </a:r>
          </a:p>
          <a:p>
            <a:pPr>
              <a:spcAft>
                <a:spcPts val="600"/>
              </a:spcAft>
            </a:pPr>
            <a:r>
              <a:rPr lang="fr-FR" sz="1600" dirty="0" smtClean="0"/>
              <a:t>La </a:t>
            </a:r>
            <a:r>
              <a:rPr lang="fr-FR" sz="1600" dirty="0" err="1" smtClean="0"/>
              <a:t>Garanderie</a:t>
            </a:r>
            <a:r>
              <a:rPr lang="fr-FR" sz="1600" dirty="0" smtClean="0"/>
              <a:t>, Antoine de, </a:t>
            </a:r>
            <a:r>
              <a:rPr lang="fr-FR" sz="1600" i="1" dirty="0" smtClean="0"/>
              <a:t>Comprendre et imaginer, les gestes mentaux et leur mise en œuvre</a:t>
            </a:r>
            <a:r>
              <a:rPr lang="fr-FR" sz="1600" dirty="0" smtClean="0"/>
              <a:t>, Paris : Le Centurion, 1987.  </a:t>
            </a:r>
          </a:p>
          <a:p>
            <a:pPr>
              <a:spcAft>
                <a:spcPts val="600"/>
              </a:spcAft>
            </a:pPr>
            <a:r>
              <a:rPr lang="fr-FR" sz="1600" dirty="0" err="1" smtClean="0"/>
              <a:t>MacKinnon</a:t>
            </a:r>
            <a:r>
              <a:rPr lang="fr-FR" sz="1600" dirty="0" smtClean="0"/>
              <a:t>, </a:t>
            </a:r>
            <a:r>
              <a:rPr lang="fr-FR" sz="1600" dirty="0" err="1" smtClean="0"/>
              <a:t>Gillies</a:t>
            </a:r>
            <a:r>
              <a:rPr lang="fr-FR" sz="1600" dirty="0" smtClean="0"/>
              <a:t> (</a:t>
            </a:r>
            <a:r>
              <a:rPr lang="fr-FR" sz="1600" dirty="0" err="1" smtClean="0"/>
              <a:t>dir</a:t>
            </a:r>
            <a:r>
              <a:rPr lang="fr-FR" sz="1600" dirty="0" smtClean="0"/>
              <a:t>.), </a:t>
            </a:r>
            <a:r>
              <a:rPr lang="fr-FR" sz="1600" i="1" dirty="0" err="1" smtClean="0"/>
              <a:t>Regeneration</a:t>
            </a:r>
            <a:r>
              <a:rPr lang="fr-FR" sz="1600" dirty="0" smtClean="0"/>
              <a:t>, 1997. </a:t>
            </a:r>
          </a:p>
          <a:p>
            <a:pPr>
              <a:spcAft>
                <a:spcPts val="600"/>
              </a:spcAft>
            </a:pPr>
            <a:r>
              <a:rPr lang="fr-FR" sz="1600" dirty="0" smtClean="0"/>
              <a:t>Owen, Wilfred, “</a:t>
            </a:r>
            <a:r>
              <a:rPr lang="fr-FR" sz="1600" dirty="0" err="1" smtClean="0"/>
              <a:t>Dulce</a:t>
            </a:r>
            <a:r>
              <a:rPr lang="fr-FR" sz="1600" dirty="0" smtClean="0"/>
              <a:t> et </a:t>
            </a:r>
            <a:r>
              <a:rPr lang="fr-FR" sz="1600" dirty="0" err="1" smtClean="0"/>
              <a:t>Decorum</a:t>
            </a:r>
            <a:r>
              <a:rPr lang="fr-FR" sz="1600" dirty="0" smtClean="0"/>
              <a:t> Est,”, manuscrits successifs en ligne sur </a:t>
            </a:r>
            <a:r>
              <a:rPr lang="fr-FR" sz="1600" i="1" dirty="0" smtClean="0"/>
              <a:t>First World </a:t>
            </a:r>
            <a:r>
              <a:rPr lang="fr-FR" sz="1600" i="1" dirty="0" err="1" smtClean="0"/>
              <a:t>War</a:t>
            </a:r>
            <a:r>
              <a:rPr lang="fr-FR" sz="1600" i="1" dirty="0" smtClean="0"/>
              <a:t> </a:t>
            </a:r>
            <a:r>
              <a:rPr lang="fr-FR" sz="1600" i="1" dirty="0" err="1" smtClean="0"/>
              <a:t>Poetry</a:t>
            </a:r>
            <a:r>
              <a:rPr lang="fr-FR" sz="1600" i="1" dirty="0" smtClean="0"/>
              <a:t> Digital Archive</a:t>
            </a:r>
            <a:r>
              <a:rPr lang="fr-FR" sz="1600" dirty="0" smtClean="0"/>
              <a:t>, </a:t>
            </a:r>
            <a:r>
              <a:rPr lang="fr-FR" sz="1600" u="sng" dirty="0" smtClean="0">
                <a:hlinkClick r:id="rId4"/>
              </a:rPr>
              <a:t>http</a:t>
            </a:r>
            <a:r>
              <a:rPr lang="fr-FR" sz="1600" u="sng" dirty="0" smtClean="0">
                <a:hlinkClick r:id="rId4"/>
              </a:rPr>
              <a:t>://ww1lit.nsms.ox.ac.uk/ww1lit/items/show/8175</a:t>
            </a:r>
            <a:r>
              <a:rPr lang="fr-FR" sz="1600" dirty="0" smtClean="0"/>
              <a:t>.</a:t>
            </a:r>
          </a:p>
          <a:p>
            <a:pPr>
              <a:spcAft>
                <a:spcPts val="600"/>
              </a:spcAft>
            </a:pPr>
            <a:r>
              <a:rPr lang="fr-FR" sz="1600" i="1" dirty="0" smtClean="0"/>
              <a:t>The </a:t>
            </a:r>
            <a:r>
              <a:rPr lang="fr-FR" sz="1600" i="1" dirty="0" err="1" smtClean="0"/>
              <a:t>Roald</a:t>
            </a:r>
            <a:r>
              <a:rPr lang="fr-FR" sz="1600" i="1" dirty="0" smtClean="0"/>
              <a:t> Dahl </a:t>
            </a:r>
            <a:r>
              <a:rPr lang="fr-FR" sz="1600" i="1" dirty="0" err="1" smtClean="0"/>
              <a:t>Museum</a:t>
            </a:r>
            <a:r>
              <a:rPr lang="fr-FR" sz="1600" i="1" dirty="0" smtClean="0"/>
              <a:t> and Story Centre</a:t>
            </a:r>
            <a:r>
              <a:rPr lang="fr-FR" sz="1600" dirty="0" smtClean="0"/>
              <a:t>, </a:t>
            </a:r>
            <a:r>
              <a:rPr lang="fr-FR" sz="1600" dirty="0" smtClean="0">
                <a:hlinkClick r:id="rId5"/>
              </a:rPr>
              <a:t>https://www.roalddahl.com/home/teachers</a:t>
            </a:r>
            <a:endParaRPr lang="fr-FR" sz="1600" i="1" dirty="0" smtClean="0"/>
          </a:p>
          <a:p>
            <a:pPr>
              <a:spcAft>
                <a:spcPts val="600"/>
              </a:spcAft>
            </a:pPr>
            <a:r>
              <a:rPr lang="fr-FR" sz="1600" dirty="0" smtClean="0"/>
              <a:t>Wilde Oscar, tapuscrit de </a:t>
            </a:r>
            <a:r>
              <a:rPr lang="fr-FR" sz="1600" i="1" dirty="0" smtClean="0"/>
              <a:t>The Importance of </a:t>
            </a:r>
            <a:r>
              <a:rPr lang="fr-FR" sz="1600" i="1" dirty="0" err="1" smtClean="0"/>
              <a:t>Being</a:t>
            </a:r>
            <a:r>
              <a:rPr lang="fr-FR" sz="1600" i="1" dirty="0" smtClean="0"/>
              <a:t> Earnest</a:t>
            </a:r>
            <a:r>
              <a:rPr lang="fr-FR" sz="1600" dirty="0" smtClean="0"/>
              <a:t>, portant des révisions autographes, </a:t>
            </a:r>
            <a:r>
              <a:rPr lang="fr-FR" sz="1600" u="sng" dirty="0" smtClean="0">
                <a:hlinkClick r:id="rId6"/>
              </a:rPr>
              <a:t>https://www.bl.uk/collection-items/corrected-typescript-of-the-importance-of-being-earnest-by-oscar-wilde</a:t>
            </a:r>
            <a:r>
              <a:rPr lang="fr-FR" sz="1600" dirty="0" smtClean="0"/>
              <a:t> ou </a:t>
            </a:r>
            <a:r>
              <a:rPr lang="fr-FR" sz="1600" u="sng" dirty="0" smtClean="0">
                <a:hlinkClick r:id="rId7"/>
              </a:rPr>
              <a:t>http://www.bl.uk/manuscripts/FullDisplay.aspx?ref=Add_MS_81624</a:t>
            </a:r>
            <a:r>
              <a:rPr lang="fr-FR" sz="1600" dirty="0" smtClean="0"/>
              <a:t>, 1894, British </a:t>
            </a:r>
            <a:r>
              <a:rPr lang="fr-FR" sz="1600" dirty="0" smtClean="0"/>
              <a:t>Library. </a:t>
            </a:r>
            <a:endParaRPr lang="fr-FR" sz="1600" dirty="0" smtClean="0"/>
          </a:p>
          <a:p>
            <a:pPr>
              <a:spcAft>
                <a:spcPts val="600"/>
              </a:spcAft>
            </a:pPr>
            <a:r>
              <a:rPr lang="fr-FR" sz="1600" dirty="0" smtClean="0"/>
              <a:t>Wilde Oscar, </a:t>
            </a:r>
            <a:r>
              <a:rPr lang="fr-FR" sz="1600" dirty="0" smtClean="0"/>
              <a:t>manuscrit </a:t>
            </a:r>
            <a:r>
              <a:rPr lang="fr-FR" sz="1600" dirty="0" smtClean="0"/>
              <a:t>de </a:t>
            </a:r>
            <a:r>
              <a:rPr lang="fr-FR" sz="1600" i="1" dirty="0" smtClean="0"/>
              <a:t>The Importance of </a:t>
            </a:r>
            <a:r>
              <a:rPr lang="fr-FR" sz="1600" i="1" dirty="0" err="1" smtClean="0"/>
              <a:t>Being</a:t>
            </a:r>
            <a:r>
              <a:rPr lang="fr-FR" sz="1600" i="1" dirty="0" smtClean="0"/>
              <a:t> Earnest</a:t>
            </a:r>
            <a:r>
              <a:rPr lang="fr-FR" sz="1600" dirty="0" smtClean="0"/>
              <a:t>, </a:t>
            </a:r>
            <a:r>
              <a:rPr lang="fr-FR" sz="1600" u="sng" dirty="0" smtClean="0">
                <a:hlinkClick r:id="rId8"/>
              </a:rPr>
              <a:t>https://www.bl.uk/collection-items/manuscript-draft-of-the-importance-of-being-earnest-by-oscar-wilde#</a:t>
            </a:r>
            <a:r>
              <a:rPr lang="fr-FR" sz="1600" dirty="0" smtClean="0"/>
              <a:t>, c. </a:t>
            </a:r>
            <a:r>
              <a:rPr lang="fr-FR" sz="1600" dirty="0" smtClean="0"/>
              <a:t>1894. </a:t>
            </a:r>
            <a:endParaRPr lang="fr-FR" sz="1600" dirty="0" smtClean="0"/>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331640" y="2348880"/>
            <a:ext cx="6624736" cy="2308324"/>
          </a:xfrm>
          <a:prstGeom prst="rect">
            <a:avLst/>
          </a:prstGeom>
          <a:noFill/>
        </p:spPr>
        <p:txBody>
          <a:bodyPr wrap="square" rtlCol="0">
            <a:spAutoFit/>
          </a:bodyPr>
          <a:lstStyle/>
          <a:p>
            <a:r>
              <a:rPr lang="fr-FR" dirty="0" smtClean="0"/>
              <a:t>« La compréhension serait de nature </a:t>
            </a:r>
            <a:r>
              <a:rPr lang="fr-FR" dirty="0" err="1" smtClean="0"/>
              <a:t>évocative</a:t>
            </a:r>
            <a:r>
              <a:rPr lang="fr-FR" dirty="0" smtClean="0"/>
              <a:t> et non pas perceptive. Elle dépendrait d’un geste mental de </a:t>
            </a:r>
            <a:r>
              <a:rPr lang="fr-FR" dirty="0" err="1" smtClean="0"/>
              <a:t>ré-expression</a:t>
            </a:r>
            <a:r>
              <a:rPr lang="fr-FR" dirty="0" smtClean="0"/>
              <a:t> de l’information, donnée par la perception. » </a:t>
            </a:r>
          </a:p>
          <a:p>
            <a:endParaRPr lang="fr-FR" dirty="0" smtClean="0"/>
          </a:p>
          <a:p>
            <a:pPr algn="r"/>
            <a:r>
              <a:rPr lang="fr-FR" dirty="0" smtClean="0"/>
              <a:t>Antoine de la </a:t>
            </a:r>
            <a:r>
              <a:rPr lang="fr-FR" dirty="0" err="1" smtClean="0"/>
              <a:t>Garanderie</a:t>
            </a:r>
            <a:r>
              <a:rPr lang="fr-FR" i="1" dirty="0" smtClean="0"/>
              <a:t>, </a:t>
            </a:r>
          </a:p>
          <a:p>
            <a:pPr algn="r"/>
            <a:r>
              <a:rPr lang="fr-FR" i="1" dirty="0" smtClean="0"/>
              <a:t>Comprendre et imaginer, les gestes mentaux et leur mise en œuvre</a:t>
            </a:r>
            <a:r>
              <a:rPr lang="fr-FR" dirty="0" smtClean="0"/>
              <a:t> 1987. </a:t>
            </a:r>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pPr algn="ctr"/>
            <a:r>
              <a:rPr lang="fr-FR" sz="1800" b="0" i="1" cap="none" dirty="0" smtClean="0">
                <a:latin typeface="Times New Roman" pitchFamily="18" charset="0"/>
                <a:cs typeface="Times New Roman" pitchFamily="18" charset="0"/>
              </a:rPr>
              <a:t>The Wind in the </a:t>
            </a:r>
            <a:r>
              <a:rPr lang="fr-FR" sz="1800" b="0" i="1" cap="none" dirty="0" err="1" smtClean="0">
                <a:latin typeface="Times New Roman" pitchFamily="18" charset="0"/>
                <a:cs typeface="Times New Roman" pitchFamily="18" charset="0"/>
              </a:rPr>
              <a:t>Willows</a:t>
            </a:r>
            <a:r>
              <a:rPr lang="fr-FR" sz="1800" i="1" cap="none" dirty="0" smtClean="0">
                <a:latin typeface="Times New Roman" pitchFamily="18" charset="0"/>
                <a:cs typeface="Times New Roman" pitchFamily="18" charset="0"/>
              </a:rPr>
              <a:t>, </a:t>
            </a:r>
            <a:r>
              <a:rPr lang="fr-FR" sz="1800" b="0" cap="none" dirty="0" smtClean="0">
                <a:latin typeface="Times New Roman" pitchFamily="18" charset="0"/>
                <a:cs typeface="Times New Roman" pitchFamily="18" charset="0"/>
              </a:rPr>
              <a:t>Kenneth Grahame, 1908</a:t>
            </a:r>
            <a:endParaRPr lang="fr-FR" sz="1800" b="0" cap="none" dirty="0">
              <a:latin typeface="Times New Roman" pitchFamily="18" charset="0"/>
              <a:cs typeface="Times New Roman" pitchFamily="18" charset="0"/>
            </a:endParaRPr>
          </a:p>
        </p:txBody>
      </p:sp>
      <p:sp>
        <p:nvSpPr>
          <p:cNvPr id="7" name="Espace réservé du texte 6"/>
          <p:cNvSpPr>
            <a:spLocks noGrp="1"/>
          </p:cNvSpPr>
          <p:nvPr>
            <p:ph type="body" idx="1"/>
          </p:nvPr>
        </p:nvSpPr>
        <p:spPr>
          <a:xfrm>
            <a:off x="755575" y="620689"/>
            <a:ext cx="7739137" cy="3786212"/>
          </a:xfrm>
        </p:spPr>
        <p:txBody>
          <a:bodyPr/>
          <a:lstStyle/>
          <a:p>
            <a:endParaRPr lang="fr-FR" dirty="0"/>
          </a:p>
        </p:txBody>
      </p:sp>
      <p:pic>
        <p:nvPicPr>
          <p:cNvPr id="4" name="Espace réservé du contenu 3" descr="The-Wind-in-the-Willows.jpg"/>
          <p:cNvPicPr>
            <a:picLocks noGrp="1" noChangeAspect="1"/>
          </p:cNvPicPr>
          <p:nvPr>
            <p:ph idx="4294967295"/>
          </p:nvPr>
        </p:nvPicPr>
        <p:blipFill>
          <a:blip r:embed="rId2" cstate="print"/>
          <a:stretch>
            <a:fillRect/>
          </a:stretch>
        </p:blipFill>
        <p:spPr>
          <a:xfrm>
            <a:off x="1907704" y="908720"/>
            <a:ext cx="5032375" cy="301942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WitW Evangelista.jpg"/>
          <p:cNvPicPr>
            <a:picLocks noChangeAspect="1"/>
          </p:cNvPicPr>
          <p:nvPr/>
        </p:nvPicPr>
        <p:blipFill>
          <a:blip r:embed="rId2" cstate="print"/>
          <a:stretch>
            <a:fillRect/>
          </a:stretch>
        </p:blipFill>
        <p:spPr>
          <a:xfrm>
            <a:off x="683568" y="1340768"/>
            <a:ext cx="3566068" cy="3503662"/>
          </a:xfrm>
          <a:prstGeom prst="rect">
            <a:avLst/>
          </a:prstGeom>
        </p:spPr>
      </p:pic>
      <p:sp>
        <p:nvSpPr>
          <p:cNvPr id="5" name="ZoneTexte 4"/>
          <p:cNvSpPr txBox="1"/>
          <p:nvPr/>
        </p:nvSpPr>
        <p:spPr>
          <a:xfrm>
            <a:off x="-1548680" y="1556792"/>
            <a:ext cx="184731" cy="369332"/>
          </a:xfrm>
          <a:prstGeom prst="rect">
            <a:avLst/>
          </a:prstGeom>
          <a:noFill/>
        </p:spPr>
        <p:txBody>
          <a:bodyPr wrap="none" rtlCol="0">
            <a:spAutoFit/>
          </a:bodyPr>
          <a:lstStyle/>
          <a:p>
            <a:endParaRPr lang="fr-FR" dirty="0"/>
          </a:p>
        </p:txBody>
      </p:sp>
      <p:pic>
        <p:nvPicPr>
          <p:cNvPr id="6" name="Image 5" descr="WitW1983-film.jpg"/>
          <p:cNvPicPr>
            <a:picLocks noChangeAspect="1"/>
          </p:cNvPicPr>
          <p:nvPr/>
        </p:nvPicPr>
        <p:blipFill>
          <a:blip r:embed="rId3" cstate="print"/>
          <a:stretch>
            <a:fillRect/>
          </a:stretch>
        </p:blipFill>
        <p:spPr>
          <a:xfrm>
            <a:off x="4788024" y="1988840"/>
            <a:ext cx="3707904" cy="2823712"/>
          </a:xfrm>
          <a:prstGeom prst="rect">
            <a:avLst/>
          </a:prstGeom>
        </p:spPr>
      </p:pic>
      <p:sp>
        <p:nvSpPr>
          <p:cNvPr id="7" name="ZoneTexte 6"/>
          <p:cNvSpPr txBox="1"/>
          <p:nvPr/>
        </p:nvSpPr>
        <p:spPr>
          <a:xfrm>
            <a:off x="899592" y="5157192"/>
            <a:ext cx="3240360" cy="646331"/>
          </a:xfrm>
          <a:prstGeom prst="rect">
            <a:avLst/>
          </a:prstGeom>
          <a:noFill/>
        </p:spPr>
        <p:txBody>
          <a:bodyPr wrap="square" rtlCol="0">
            <a:spAutoFit/>
          </a:bodyPr>
          <a:lstStyle/>
          <a:p>
            <a:r>
              <a:rPr lang="fr-FR" i="1" dirty="0" smtClean="0"/>
              <a:t>The Wind in the </a:t>
            </a:r>
            <a:r>
              <a:rPr lang="fr-FR" i="1" dirty="0" err="1" smtClean="0"/>
              <a:t>Willows</a:t>
            </a:r>
            <a:r>
              <a:rPr lang="fr-FR" dirty="0" smtClean="0"/>
              <a:t>, Mauro Evangelista et Lesley </a:t>
            </a:r>
            <a:r>
              <a:rPr lang="fr-FR" dirty="0" err="1" smtClean="0"/>
              <a:t>Sims</a:t>
            </a:r>
            <a:r>
              <a:rPr lang="fr-FR" dirty="0" smtClean="0"/>
              <a:t> (2008) </a:t>
            </a:r>
            <a:endParaRPr lang="fr-FR" i="1" dirty="0"/>
          </a:p>
        </p:txBody>
      </p:sp>
      <p:sp>
        <p:nvSpPr>
          <p:cNvPr id="8" name="ZoneTexte 7"/>
          <p:cNvSpPr txBox="1"/>
          <p:nvPr/>
        </p:nvSpPr>
        <p:spPr>
          <a:xfrm>
            <a:off x="5076056" y="5157192"/>
            <a:ext cx="3312368" cy="646331"/>
          </a:xfrm>
          <a:prstGeom prst="rect">
            <a:avLst/>
          </a:prstGeom>
          <a:noFill/>
        </p:spPr>
        <p:txBody>
          <a:bodyPr wrap="square" rtlCol="0">
            <a:spAutoFit/>
          </a:bodyPr>
          <a:lstStyle/>
          <a:p>
            <a:r>
              <a:rPr lang="fr-FR" i="1" dirty="0" smtClean="0"/>
              <a:t>The Wind in the </a:t>
            </a:r>
            <a:r>
              <a:rPr lang="fr-FR" i="1" dirty="0" err="1" smtClean="0"/>
              <a:t>Willows</a:t>
            </a:r>
            <a:r>
              <a:rPr lang="fr-FR" dirty="0" smtClean="0"/>
              <a:t>, </a:t>
            </a:r>
            <a:r>
              <a:rPr lang="fr-FR" dirty="0" err="1" smtClean="0"/>
              <a:t>dir</a:t>
            </a:r>
            <a:r>
              <a:rPr lang="fr-FR" dirty="0" smtClean="0"/>
              <a:t>. Rosemary Anne Sisson (1983) </a:t>
            </a:r>
            <a:endParaRPr lang="fr-FR" i="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43608" y="764704"/>
            <a:ext cx="7488832" cy="5078313"/>
          </a:xfrm>
          <a:prstGeom prst="rect">
            <a:avLst/>
          </a:prstGeom>
          <a:noFill/>
        </p:spPr>
        <p:txBody>
          <a:bodyPr wrap="square" rtlCol="0">
            <a:spAutoFit/>
          </a:bodyPr>
          <a:lstStyle/>
          <a:p>
            <a:pPr>
              <a:buFont typeface="Arial" pitchFamily="34" charset="0"/>
              <a:buChar char="•"/>
            </a:pPr>
            <a:r>
              <a:rPr lang="en-US" dirty="0" smtClean="0"/>
              <a:t>Close your eyes and listen. Write down the words that come to your mind while you listen. </a:t>
            </a:r>
            <a:endParaRPr lang="fr-FR" dirty="0" smtClean="0"/>
          </a:p>
          <a:p>
            <a:r>
              <a:rPr lang="en-US" dirty="0" smtClean="0"/>
              <a:t> </a:t>
            </a:r>
            <a:endParaRPr lang="fr-FR" dirty="0" smtClean="0"/>
          </a:p>
          <a:p>
            <a:r>
              <a:rPr lang="en-US" dirty="0" smtClean="0"/>
              <a:t> </a:t>
            </a:r>
          </a:p>
          <a:p>
            <a:endParaRPr lang="fr-FR" dirty="0" smtClean="0"/>
          </a:p>
          <a:p>
            <a:r>
              <a:rPr lang="en-US" dirty="0" smtClean="0"/>
              <a:t> </a:t>
            </a:r>
            <a:endParaRPr lang="fr-FR" dirty="0" smtClean="0"/>
          </a:p>
          <a:p>
            <a:pPr>
              <a:buFont typeface="Arial" pitchFamily="34" charset="0"/>
              <a:buChar char="•"/>
            </a:pPr>
            <a:r>
              <a:rPr lang="en-US" dirty="0" smtClean="0"/>
              <a:t>Now, using those words, write a few sentences to describe what you picture in your head and what sensations you associate with this noise. </a:t>
            </a:r>
            <a:endParaRPr lang="fr-FR" dirty="0" smtClean="0"/>
          </a:p>
          <a:p>
            <a:r>
              <a:rPr lang="en-US" dirty="0" smtClean="0"/>
              <a:t> </a:t>
            </a:r>
            <a:endParaRPr lang="fr-FR" dirty="0" smtClean="0"/>
          </a:p>
          <a:p>
            <a:r>
              <a:rPr lang="en-US" dirty="0" smtClean="0"/>
              <a:t> </a:t>
            </a:r>
            <a:endParaRPr lang="fr-FR" dirty="0" smtClean="0"/>
          </a:p>
          <a:p>
            <a:r>
              <a:rPr lang="en-US" dirty="0" smtClean="0"/>
              <a:t> </a:t>
            </a:r>
          </a:p>
          <a:p>
            <a:pPr>
              <a:buFont typeface="Arial" pitchFamily="34" charset="0"/>
              <a:buChar char="•"/>
            </a:pPr>
            <a:endParaRPr lang="fr-FR" dirty="0" smtClean="0"/>
          </a:p>
          <a:p>
            <a:r>
              <a:rPr lang="en-US" dirty="0" smtClean="0"/>
              <a:t> </a:t>
            </a:r>
            <a:endParaRPr lang="fr-FR" dirty="0" smtClean="0"/>
          </a:p>
          <a:p>
            <a:pPr>
              <a:buFont typeface="Arial" pitchFamily="34" charset="0"/>
              <a:buChar char="•"/>
            </a:pPr>
            <a:r>
              <a:rPr lang="en-US" u="sng" dirty="0" smtClean="0"/>
              <a:t>Homework</a:t>
            </a:r>
            <a:r>
              <a:rPr lang="en-US" dirty="0" smtClean="0"/>
              <a:t> : Rewrite this text at home. Try to make your description more vivid. For instance, find words that express your feelings better or work on the structure of the text. Keep all the successive versions of this text for your teacher. </a:t>
            </a:r>
            <a:endParaRPr lang="fr-FR" dirty="0" smtClean="0"/>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43608" y="764704"/>
            <a:ext cx="7128792" cy="5078313"/>
          </a:xfrm>
          <a:prstGeom prst="rect">
            <a:avLst/>
          </a:prstGeom>
          <a:noFill/>
        </p:spPr>
        <p:txBody>
          <a:bodyPr wrap="square" rtlCol="0">
            <a:spAutoFit/>
          </a:bodyPr>
          <a:lstStyle/>
          <a:p>
            <a:r>
              <a:rPr lang="fr-FR" dirty="0" smtClean="0"/>
              <a:t>« So </a:t>
            </a:r>
            <a:r>
              <a:rPr lang="fr-FR" dirty="0" err="1" smtClean="0"/>
              <a:t>he</a:t>
            </a:r>
            <a:r>
              <a:rPr lang="fr-FR" dirty="0" smtClean="0"/>
              <a:t> </a:t>
            </a:r>
            <a:r>
              <a:rPr lang="fr-FR" dirty="0" err="1" smtClean="0"/>
              <a:t>scraped</a:t>
            </a:r>
            <a:r>
              <a:rPr lang="fr-FR" dirty="0" smtClean="0"/>
              <a:t> and </a:t>
            </a:r>
            <a:r>
              <a:rPr lang="fr-FR" dirty="0" err="1" smtClean="0"/>
              <a:t>scratched</a:t>
            </a:r>
            <a:r>
              <a:rPr lang="fr-FR" dirty="0" smtClean="0"/>
              <a:t> and </a:t>
            </a:r>
            <a:r>
              <a:rPr lang="fr-FR" dirty="0" err="1" smtClean="0"/>
              <a:t>scrabbled</a:t>
            </a:r>
            <a:r>
              <a:rPr lang="fr-FR" dirty="0" smtClean="0"/>
              <a:t> and </a:t>
            </a:r>
            <a:r>
              <a:rPr lang="fr-FR" dirty="0" err="1" smtClean="0"/>
              <a:t>scrooged</a:t>
            </a:r>
            <a:r>
              <a:rPr lang="fr-FR" dirty="0" smtClean="0"/>
              <a:t>, and </a:t>
            </a:r>
            <a:r>
              <a:rPr lang="fr-FR" dirty="0" err="1" smtClean="0"/>
              <a:t>then</a:t>
            </a:r>
            <a:r>
              <a:rPr lang="fr-FR" dirty="0" smtClean="0"/>
              <a:t> </a:t>
            </a:r>
            <a:r>
              <a:rPr lang="fr-FR" dirty="0" err="1" smtClean="0"/>
              <a:t>he</a:t>
            </a:r>
            <a:r>
              <a:rPr lang="fr-FR" dirty="0" smtClean="0"/>
              <a:t> </a:t>
            </a:r>
            <a:r>
              <a:rPr lang="fr-FR" dirty="0" err="1" smtClean="0"/>
              <a:t>scrooged</a:t>
            </a:r>
            <a:r>
              <a:rPr lang="fr-FR" dirty="0" smtClean="0"/>
              <a:t> </a:t>
            </a:r>
            <a:r>
              <a:rPr lang="fr-FR" dirty="0" err="1" smtClean="0"/>
              <a:t>again</a:t>
            </a:r>
            <a:r>
              <a:rPr lang="fr-FR" dirty="0" smtClean="0"/>
              <a:t> and </a:t>
            </a:r>
            <a:r>
              <a:rPr lang="fr-FR" dirty="0" err="1" smtClean="0"/>
              <a:t>scrabbled</a:t>
            </a:r>
            <a:r>
              <a:rPr lang="fr-FR" dirty="0" smtClean="0"/>
              <a:t> and </a:t>
            </a:r>
            <a:r>
              <a:rPr lang="fr-FR" dirty="0" err="1" smtClean="0"/>
              <a:t>scratched</a:t>
            </a:r>
            <a:r>
              <a:rPr lang="fr-FR" dirty="0" smtClean="0"/>
              <a:t> and </a:t>
            </a:r>
            <a:r>
              <a:rPr lang="fr-FR" dirty="0" err="1" smtClean="0"/>
              <a:t>scraped</a:t>
            </a:r>
            <a:r>
              <a:rPr lang="fr-FR" dirty="0" smtClean="0"/>
              <a:t>, … »</a:t>
            </a:r>
          </a:p>
          <a:p>
            <a:endParaRPr lang="fr-FR" dirty="0" smtClean="0"/>
          </a:p>
          <a:p>
            <a:endParaRPr lang="fr-FR" dirty="0" smtClean="0"/>
          </a:p>
          <a:p>
            <a:r>
              <a:rPr lang="en-US" dirty="0" smtClean="0"/>
              <a:t>“This sleek, sinuous, full-bodied animal, chasing and chuckling, gripping things with a gurgle and leaving them with a laugh, to fling itself on fresh playmates that shook themselves free, and were caught and held again. All was a-shake and a-shiver—glints and gleams and sparkles, rustle and swirl, chatter and bubble. »</a:t>
            </a:r>
          </a:p>
          <a:p>
            <a:endParaRPr lang="en-US" dirty="0" smtClean="0"/>
          </a:p>
          <a:p>
            <a:endParaRPr lang="en-US" dirty="0" smtClean="0"/>
          </a:p>
          <a:p>
            <a:r>
              <a:rPr lang="en-US" dirty="0" smtClean="0"/>
              <a:t>« By the side of the river he trotted as one trots, when very small, by the side of a man who holds one spellbound by exciting stories; and when tired at last, he sat on the bank, while the river still chattered on to him, a babbling procession of the best stories in the world, sent from the heart of the earth to be told at last to the insatiable sea. »</a:t>
            </a:r>
          </a:p>
          <a:p>
            <a:endParaRPr lang="en-US" dirty="0" smtClean="0"/>
          </a:p>
          <a:p>
            <a:pPr algn="r"/>
            <a:r>
              <a:rPr lang="en-US" i="1" dirty="0" smtClean="0"/>
              <a:t>The Wind in the Willows</a:t>
            </a:r>
            <a:r>
              <a:rPr lang="en-US" dirty="0" smtClean="0"/>
              <a:t>, Chap 1</a:t>
            </a:r>
            <a:endParaRPr lang="fr-FR"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WWIpoetryarchive.PNG">
            <a:hlinkClick r:id="rId3" tooltip="archives"/>
          </p:cNvPr>
          <p:cNvPicPr>
            <a:picLocks noChangeAspect="1"/>
          </p:cNvPicPr>
          <p:nvPr/>
        </p:nvPicPr>
        <p:blipFill>
          <a:blip r:embed="rId4" cstate="print"/>
          <a:stretch>
            <a:fillRect/>
          </a:stretch>
        </p:blipFill>
        <p:spPr>
          <a:xfrm>
            <a:off x="1187624" y="332656"/>
            <a:ext cx="6768752" cy="973445"/>
          </a:xfrm>
          <a:prstGeom prst="rect">
            <a:avLst/>
          </a:prstGeom>
        </p:spPr>
      </p:pic>
      <p:pic>
        <p:nvPicPr>
          <p:cNvPr id="3" name="Image 2" descr="regeneration cropped.jpg"/>
          <p:cNvPicPr>
            <a:picLocks noChangeAspect="1"/>
          </p:cNvPicPr>
          <p:nvPr/>
        </p:nvPicPr>
        <p:blipFill>
          <a:blip r:embed="rId5" cstate="print"/>
          <a:stretch>
            <a:fillRect/>
          </a:stretch>
        </p:blipFill>
        <p:spPr>
          <a:xfrm>
            <a:off x="539553" y="4457002"/>
            <a:ext cx="1440159" cy="2209963"/>
          </a:xfrm>
          <a:prstGeom prst="rect">
            <a:avLst/>
          </a:prstGeom>
        </p:spPr>
      </p:pic>
      <p:pic>
        <p:nvPicPr>
          <p:cNvPr id="4" name="Image 3" descr="regeneration movie.jpg"/>
          <p:cNvPicPr>
            <a:picLocks noChangeAspect="1"/>
          </p:cNvPicPr>
          <p:nvPr/>
        </p:nvPicPr>
        <p:blipFill>
          <a:blip r:embed="rId6" cstate="print"/>
          <a:stretch>
            <a:fillRect/>
          </a:stretch>
        </p:blipFill>
        <p:spPr>
          <a:xfrm>
            <a:off x="7019256" y="4509120"/>
            <a:ext cx="2124744" cy="2124744"/>
          </a:xfrm>
          <a:prstGeom prst="rect">
            <a:avLst/>
          </a:prstGeom>
        </p:spPr>
      </p:pic>
      <p:pic>
        <p:nvPicPr>
          <p:cNvPr id="5" name="Image 4" descr="anthem first draft.PNG">
            <a:hlinkClick r:id="rId7" tooltip="ms"/>
          </p:cNvPr>
          <p:cNvPicPr>
            <a:picLocks noChangeAspect="1"/>
          </p:cNvPicPr>
          <p:nvPr/>
        </p:nvPicPr>
        <p:blipFill>
          <a:blip r:embed="rId8" cstate="print"/>
          <a:stretch>
            <a:fillRect/>
          </a:stretch>
        </p:blipFill>
        <p:spPr>
          <a:xfrm>
            <a:off x="2195736" y="1628800"/>
            <a:ext cx="2392067" cy="2952328"/>
          </a:xfrm>
          <a:prstGeom prst="rect">
            <a:avLst/>
          </a:prstGeom>
        </p:spPr>
      </p:pic>
      <p:pic>
        <p:nvPicPr>
          <p:cNvPr id="6" name="Image 5" descr="dulce draft.PNG">
            <a:hlinkClick r:id="rId9" tooltip="ms"/>
          </p:cNvPr>
          <p:cNvPicPr>
            <a:picLocks noChangeAspect="1"/>
          </p:cNvPicPr>
          <p:nvPr/>
        </p:nvPicPr>
        <p:blipFill>
          <a:blip r:embed="rId10" cstate="print"/>
          <a:stretch>
            <a:fillRect/>
          </a:stretch>
        </p:blipFill>
        <p:spPr>
          <a:xfrm>
            <a:off x="4788024" y="1700808"/>
            <a:ext cx="2310135" cy="2881715"/>
          </a:xfrm>
          <a:prstGeom prst="rect">
            <a:avLst/>
          </a:prstGeom>
        </p:spPr>
      </p:pic>
      <p:sp>
        <p:nvSpPr>
          <p:cNvPr id="7" name="ZoneTexte 6"/>
          <p:cNvSpPr txBox="1"/>
          <p:nvPr/>
        </p:nvSpPr>
        <p:spPr>
          <a:xfrm>
            <a:off x="3995936" y="6165304"/>
            <a:ext cx="3168352" cy="369332"/>
          </a:xfrm>
          <a:prstGeom prst="rect">
            <a:avLst/>
          </a:prstGeom>
          <a:noFill/>
        </p:spPr>
        <p:txBody>
          <a:bodyPr wrap="square" rtlCol="0">
            <a:spAutoFit/>
          </a:bodyPr>
          <a:lstStyle/>
          <a:p>
            <a:r>
              <a:rPr lang="fr-FR" dirty="0" smtClean="0"/>
              <a:t>Click on the </a:t>
            </a:r>
            <a:r>
              <a:rPr lang="fr-FR" dirty="0" err="1" smtClean="0"/>
              <a:t>pictures</a:t>
            </a:r>
            <a:r>
              <a:rPr lang="fr-FR" dirty="0" smtClean="0"/>
              <a:t> for more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imptce earnest cover.jpg">
            <a:hlinkClick r:id="rId3"/>
          </p:cNvPr>
          <p:cNvPicPr>
            <a:picLocks noGrp="1" noChangeAspect="1"/>
          </p:cNvPicPr>
          <p:nvPr>
            <p:ph idx="4294967295"/>
          </p:nvPr>
        </p:nvPicPr>
        <p:blipFill>
          <a:blip r:embed="rId4" cstate="print"/>
          <a:stretch>
            <a:fillRect/>
          </a:stretch>
        </p:blipFill>
        <p:spPr>
          <a:xfrm>
            <a:off x="2987824" y="1124744"/>
            <a:ext cx="2800350" cy="4525963"/>
          </a:xfrm>
        </p:spPr>
      </p:pic>
      <p:sp>
        <p:nvSpPr>
          <p:cNvPr id="4" name="ZoneTexte 3"/>
          <p:cNvSpPr txBox="1"/>
          <p:nvPr/>
        </p:nvSpPr>
        <p:spPr>
          <a:xfrm>
            <a:off x="6444208" y="2780928"/>
            <a:ext cx="2304256" cy="923330"/>
          </a:xfrm>
          <a:prstGeom prst="rect">
            <a:avLst/>
          </a:prstGeom>
          <a:noFill/>
        </p:spPr>
        <p:txBody>
          <a:bodyPr wrap="square" rtlCol="0">
            <a:spAutoFit/>
          </a:bodyPr>
          <a:lstStyle/>
          <a:p>
            <a:r>
              <a:rPr lang="fr-FR" dirty="0" smtClean="0"/>
              <a:t>Click on the </a:t>
            </a:r>
            <a:r>
              <a:rPr lang="fr-FR" dirty="0" err="1" smtClean="0"/>
              <a:t>picture</a:t>
            </a:r>
            <a:r>
              <a:rPr lang="fr-FR" dirty="0" smtClean="0"/>
              <a:t> to </a:t>
            </a:r>
            <a:r>
              <a:rPr lang="fr-FR" dirty="0" err="1" smtClean="0"/>
              <a:t>get</a:t>
            </a:r>
            <a:r>
              <a:rPr lang="fr-FR" dirty="0" smtClean="0"/>
              <a:t> to the online </a:t>
            </a:r>
            <a:r>
              <a:rPr lang="fr-FR" dirty="0" err="1" smtClean="0"/>
              <a:t>manuscript</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liste mots BFG.jpg">
            <a:hlinkClick r:id="rId2" tooltip="ms"/>
          </p:cNvPr>
          <p:cNvPicPr>
            <a:picLocks noGrp="1" noChangeAspect="1"/>
          </p:cNvPicPr>
          <p:nvPr>
            <p:ph idx="4294967295"/>
          </p:nvPr>
        </p:nvPicPr>
        <p:blipFill>
          <a:blip r:embed="rId3" cstate="print"/>
          <a:stretch>
            <a:fillRect/>
          </a:stretch>
        </p:blipFill>
        <p:spPr>
          <a:xfrm>
            <a:off x="5796136" y="2996952"/>
            <a:ext cx="2643188" cy="3527425"/>
          </a:xfrm>
        </p:spPr>
      </p:pic>
      <p:pic>
        <p:nvPicPr>
          <p:cNvPr id="5" name="Image 4" descr="Matilda ms.PNG">
            <a:hlinkClick r:id="rId4" tooltip="blog entry"/>
          </p:cNvPr>
          <p:cNvPicPr>
            <a:picLocks noChangeAspect="1"/>
          </p:cNvPicPr>
          <p:nvPr/>
        </p:nvPicPr>
        <p:blipFill>
          <a:blip r:embed="rId5" cstate="print"/>
          <a:stretch>
            <a:fillRect/>
          </a:stretch>
        </p:blipFill>
        <p:spPr>
          <a:xfrm>
            <a:off x="827584" y="3789040"/>
            <a:ext cx="3572935" cy="1983344"/>
          </a:xfrm>
          <a:prstGeom prst="rect">
            <a:avLst/>
          </a:prstGeom>
        </p:spPr>
      </p:pic>
      <p:pic>
        <p:nvPicPr>
          <p:cNvPr id="6" name="Image 5" descr="miranda parker.PNG">
            <a:hlinkClick r:id="rId6" tooltip="ms"/>
          </p:cNvPr>
          <p:cNvPicPr>
            <a:picLocks noChangeAspect="1"/>
          </p:cNvPicPr>
          <p:nvPr/>
        </p:nvPicPr>
        <p:blipFill>
          <a:blip r:embed="rId7" cstate="print"/>
          <a:stretch>
            <a:fillRect/>
          </a:stretch>
        </p:blipFill>
        <p:spPr>
          <a:xfrm>
            <a:off x="3275856" y="476672"/>
            <a:ext cx="3937738" cy="2220328"/>
          </a:xfrm>
          <a:prstGeom prst="rect">
            <a:avLst/>
          </a:prstGeom>
        </p:spPr>
      </p:pic>
      <p:pic>
        <p:nvPicPr>
          <p:cNvPr id="7" name="Image 6" descr="RDMuseum logo.PNG"/>
          <p:cNvPicPr>
            <a:picLocks noChangeAspect="1"/>
          </p:cNvPicPr>
          <p:nvPr/>
        </p:nvPicPr>
        <p:blipFill>
          <a:blip r:embed="rId8" cstate="print"/>
          <a:stretch>
            <a:fillRect/>
          </a:stretch>
        </p:blipFill>
        <p:spPr>
          <a:xfrm>
            <a:off x="827584" y="692696"/>
            <a:ext cx="1314634" cy="1505160"/>
          </a:xfrm>
          <a:prstGeom prst="rect">
            <a:avLst/>
          </a:prstGeom>
        </p:spPr>
      </p:pic>
      <p:sp>
        <p:nvSpPr>
          <p:cNvPr id="8" name="ZoneTexte 7"/>
          <p:cNvSpPr txBox="1"/>
          <p:nvPr/>
        </p:nvSpPr>
        <p:spPr>
          <a:xfrm>
            <a:off x="683568" y="6093297"/>
            <a:ext cx="4968552" cy="615553"/>
          </a:xfrm>
          <a:prstGeom prst="rect">
            <a:avLst/>
          </a:prstGeom>
          <a:noFill/>
        </p:spPr>
        <p:txBody>
          <a:bodyPr wrap="square" rtlCol="0">
            <a:spAutoFit/>
          </a:bodyPr>
          <a:lstStyle/>
          <a:p>
            <a:r>
              <a:rPr lang="fr-FR" sz="1600" dirty="0" smtClean="0"/>
              <a:t>Click on the </a:t>
            </a:r>
            <a:r>
              <a:rPr lang="fr-FR" sz="1600" dirty="0" err="1" smtClean="0"/>
              <a:t>pictures</a:t>
            </a:r>
            <a:r>
              <a:rPr lang="fr-FR" sz="1600" dirty="0" smtClean="0"/>
              <a:t> </a:t>
            </a:r>
            <a:r>
              <a:rPr lang="fr-FR" sz="1600" dirty="0" smtClean="0"/>
              <a:t>to </a:t>
            </a:r>
            <a:r>
              <a:rPr lang="fr-FR" sz="1600" dirty="0" err="1" smtClean="0"/>
              <a:t>get</a:t>
            </a:r>
            <a:r>
              <a:rPr lang="fr-FR" sz="1600" dirty="0" smtClean="0"/>
              <a:t> to the online </a:t>
            </a:r>
            <a:r>
              <a:rPr lang="fr-FR" sz="1600" dirty="0" err="1" smtClean="0"/>
              <a:t>manuscript</a:t>
            </a:r>
            <a:endParaRPr lang="fr-FR" sz="1600" dirty="0" smtClean="0"/>
          </a:p>
          <a:p>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1711</TotalTime>
  <Words>165</Words>
  <Application>Microsoft Office PowerPoint</Application>
  <PresentationFormat>Affichage à l'écran (4:3)</PresentationFormat>
  <Paragraphs>58</Paragraphs>
  <Slides>12</Slides>
  <Notes>2</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L’écriture créative:  faire lire et faire écrire</vt:lpstr>
      <vt:lpstr>Diapositive 2</vt:lpstr>
      <vt:lpstr>The Wind in the Willows, Kenneth Grahame, 1908</vt:lpstr>
      <vt:lpstr>Diapositive 4</vt:lpstr>
      <vt:lpstr>Diapositive 5</vt:lpstr>
      <vt:lpstr>Diapositive 6</vt:lpstr>
      <vt:lpstr>Diapositive 7</vt:lpstr>
      <vt:lpstr>Diapositive 8</vt:lpstr>
      <vt:lpstr>Diapositive 9</vt:lpstr>
      <vt:lpstr>Diapositive 10</vt:lpstr>
      <vt:lpstr>Diapositive 11</vt:lpstr>
      <vt:lpstr>Diapositive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Christine Colliere</dc:creator>
  <cp:lastModifiedBy>Christine Colliere</cp:lastModifiedBy>
  <cp:revision>129</cp:revision>
  <dcterms:created xsi:type="dcterms:W3CDTF">2019-10-15T10:53:39Z</dcterms:created>
  <dcterms:modified xsi:type="dcterms:W3CDTF">2019-10-21T10:29:51Z</dcterms:modified>
</cp:coreProperties>
</file>