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3" r:id="rId4"/>
    <p:sldId id="273" r:id="rId5"/>
    <p:sldId id="277" r:id="rId6"/>
    <p:sldId id="278" r:id="rId7"/>
    <p:sldId id="294" r:id="rId8"/>
    <p:sldId id="293" r:id="rId9"/>
    <p:sldId id="259" r:id="rId10"/>
    <p:sldId id="263" r:id="rId11"/>
    <p:sldId id="295" r:id="rId12"/>
    <p:sldId id="264" r:id="rId13"/>
    <p:sldId id="275" r:id="rId14"/>
    <p:sldId id="296" r:id="rId15"/>
    <p:sldId id="274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917"/>
    <a:srgbClr val="F4740A"/>
    <a:srgbClr val="F76821"/>
    <a:srgbClr val="FF5C00"/>
    <a:srgbClr val="F76B25"/>
    <a:srgbClr val="F75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F3CA-D97A-4F34-A73D-60E223650301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4606-0AD3-456D-B2D3-984CBCAB78D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B688-5AE1-4B64-A9FE-A3EDB4BE0089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F695-F204-4185-A9CB-717BC8638ED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2AA27-B104-48E2-A7A4-FE3EB98CF5CE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08CC-622C-4128-8550-E83415F1643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0312C-0561-49F6-8056-E2FBF2A2BCC6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1BBF-2A6A-419C-A7DC-0FF5BE913F4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7BD5-2929-4DC0-A3C9-B6B216F60614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B875-3DD7-4515-BAC4-7981C3D3435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6DB-0B29-411D-A4BF-04CC3D528D07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102A-7F4D-47AB-980D-5A0792B29C1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2BA83-FB18-4468-BBAC-5CB77D35398B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FAAA3-3F37-4581-8E24-F599C46C5D9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BD565-EF5C-4428-A2E1-5BAB53612CDD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17B4-DC2B-4092-9E9E-C7D1E382C7E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7CB6-2BA5-4115-972C-EABAFA190D83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2E2B-4EDE-4D3C-9243-9D159408DD0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2C4C-8349-4F59-B70A-27B326F66420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116C7-D2A7-4B82-857D-94A576F9B88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9039B-6B39-4DB2-83E2-111EB659F0A8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49A3-6034-4C22-AA8E-EA49CB34A7F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lumOff val="15000"/>
              </a:schemeClr>
            </a:gs>
            <a:gs pos="78000">
              <a:schemeClr val="tx1">
                <a:lumMod val="85000"/>
                <a:lumOff val="15000"/>
              </a:schemeClr>
            </a:gs>
            <a:gs pos="100000">
              <a:schemeClr val="tx1">
                <a:lumMod val="75000"/>
                <a:lumOff val="25000"/>
              </a:schemeClr>
            </a:gs>
            <a:gs pos="100000">
              <a:schemeClr val="tx1">
                <a:lumMod val="65000"/>
                <a:lumOff val="35000"/>
              </a:scheme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B94F0-8399-4F0C-85DA-85CB35700F5F}" type="datetimeFigureOut">
              <a:rPr lang="en-GB"/>
              <a:pPr>
                <a:defRPr/>
              </a:pPr>
              <a:t>17/10/2019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56E029-794A-48CA-BACD-66FFF350978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6350" y="1844675"/>
            <a:ext cx="9144000" cy="1773238"/>
          </a:xfrm>
          <a:solidFill>
            <a:srgbClr val="F76B25"/>
          </a:solidFill>
        </p:spPr>
        <p:txBody>
          <a:bodyPr/>
          <a:lstStyle/>
          <a:p>
            <a:r>
              <a:rPr lang="en-GB" sz="4000" b="1"/>
              <a:t>Enseigner la phonologie en option LLCER anglais</a:t>
            </a:r>
            <a:endParaRPr lang="fr-FR" sz="40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8313" y="4306888"/>
            <a:ext cx="8496300" cy="1539875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Célia </a:t>
            </a:r>
            <a:r>
              <a:rPr lang="fr-FR" sz="2800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Schneebeli</a:t>
            </a:r>
            <a:endParaRPr lang="fr-FR" sz="28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Université de Bourgogne / Centre </a:t>
            </a:r>
            <a:r>
              <a:rPr lang="fr-FR" sz="2800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Interlangues</a:t>
            </a:r>
            <a:r>
              <a:rPr lang="fr-FR" sz="28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celia.schneebeli@u-bourgogne.fr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400" dirty="0"/>
          </a:p>
        </p:txBody>
      </p:sp>
      <p:pic>
        <p:nvPicPr>
          <p:cNvPr id="13315" name="Picture 2" descr="til_fondbleu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2588" y="5819775"/>
            <a:ext cx="147796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317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088" y="332656"/>
            <a:ext cx="7993384" cy="59046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b="1" dirty="0">
                <a:solidFill>
                  <a:schemeClr val="bg1"/>
                </a:solidFill>
              </a:rPr>
              <a:t>Le « e magique »</a:t>
            </a:r>
          </a:p>
          <a:p>
            <a:pPr>
              <a:lnSpc>
                <a:spcPct val="80000"/>
              </a:lnSpc>
              <a:buNone/>
            </a:pPr>
            <a:endParaRPr lang="fr-FR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La séquence </a:t>
            </a:r>
            <a:r>
              <a:rPr lang="fr-FR" sz="2400" b="1" u="sng" dirty="0">
                <a:solidFill>
                  <a:schemeClr val="bg1"/>
                </a:solidFill>
              </a:rPr>
              <a:t>V</a:t>
            </a:r>
            <a:r>
              <a:rPr lang="fr-FR" sz="2400" b="1" dirty="0">
                <a:solidFill>
                  <a:schemeClr val="bg1"/>
                </a:solidFill>
              </a:rPr>
              <a:t>C&lt; e&gt; </a:t>
            </a:r>
            <a:r>
              <a:rPr lang="fr-FR" sz="2400" dirty="0">
                <a:solidFill>
                  <a:schemeClr val="bg1"/>
                </a:solidFill>
              </a:rPr>
              <a:t>rend automatiquement la voyelle initiale libre. Elle est donc</a:t>
            </a:r>
          </a:p>
          <a:p>
            <a:pPr>
              <a:lnSpc>
                <a:spcPct val="8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 automatiquement diphtonguée (pour &lt;a&gt;, &lt;i&gt;, &lt;o&gt;) ou longue (pour &lt;e&gt; et &lt;u&gt;).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0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b="1" dirty="0">
                <a:solidFill>
                  <a:schemeClr val="bg1"/>
                </a:solidFill>
              </a:rPr>
              <a:t>Ex: Le &lt;a&gt; des mots suivants se prononce-t-il comme dans </a:t>
            </a:r>
            <a:r>
              <a:rPr lang="fr-FR" sz="2400" b="1" i="1" dirty="0">
                <a:solidFill>
                  <a:schemeClr val="bg1"/>
                </a:solidFill>
              </a:rPr>
              <a:t>cat</a:t>
            </a:r>
            <a:r>
              <a:rPr lang="fr-FR" sz="2400" b="1" dirty="0">
                <a:solidFill>
                  <a:schemeClr val="bg1"/>
                </a:solidFill>
              </a:rPr>
              <a:t> /æ / ou comme dans </a:t>
            </a:r>
            <a:r>
              <a:rPr lang="fr-FR" sz="2400" b="1" i="1" dirty="0">
                <a:solidFill>
                  <a:schemeClr val="bg1"/>
                </a:solidFill>
              </a:rPr>
              <a:t>plane</a:t>
            </a:r>
            <a:r>
              <a:rPr lang="fr-FR" sz="2400" b="1" dirty="0">
                <a:solidFill>
                  <a:schemeClr val="bg1"/>
                </a:solidFill>
              </a:rPr>
              <a:t> /</a:t>
            </a:r>
            <a:r>
              <a:rPr lang="fr-FR" sz="2400" b="1" dirty="0" err="1">
                <a:solidFill>
                  <a:schemeClr val="bg1"/>
                </a:solidFill>
              </a:rPr>
              <a:t>eɪ</a:t>
            </a:r>
            <a:r>
              <a:rPr lang="fr-FR" sz="2400" b="1" dirty="0">
                <a:solidFill>
                  <a:schemeClr val="bg1"/>
                </a:solidFill>
              </a:rPr>
              <a:t>/ 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1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i="1" dirty="0">
                <a:solidFill>
                  <a:schemeClr val="bg1"/>
                </a:solidFill>
              </a:rPr>
              <a:t>	</a:t>
            </a:r>
            <a:r>
              <a:rPr lang="en-GB" sz="2400" i="1" dirty="0">
                <a:solidFill>
                  <a:schemeClr val="bg1"/>
                </a:solidFill>
              </a:rPr>
              <a:t>cape, sat, plane, age, save, mat, grape, stack, Jake, Jack, alien, basic, add</a:t>
            </a:r>
            <a:endParaRPr lang="fr-FR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b="1" dirty="0">
                <a:solidFill>
                  <a:schemeClr val="bg1"/>
                </a:solidFill>
              </a:rPr>
              <a:t>Déduis: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>
                <a:solidFill>
                  <a:schemeClr val="bg1"/>
                </a:solidFill>
              </a:rPr>
              <a:t>-Quand &lt;a&gt; porte l’accent et qu’il est suivi d’une   ……    et d’une  ……,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>
                <a:solidFill>
                  <a:schemeClr val="bg1"/>
                </a:solidFill>
              </a:rPr>
              <a:t>il est prononcé /   /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>
                <a:solidFill>
                  <a:schemeClr val="bg1"/>
                </a:solidFill>
              </a:rPr>
              <a:t>-Quand &lt;a&gt; porte l’accent et qu’il est suivi de deux …… ou d’une  …… </a:t>
            </a:r>
            <a:r>
              <a:rPr lang="en-GB" sz="2400" dirty="0">
                <a:solidFill>
                  <a:schemeClr val="bg1"/>
                </a:solidFill>
              </a:rPr>
              <a:t>finale,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dirty="0" err="1">
                <a:solidFill>
                  <a:schemeClr val="bg1"/>
                </a:solidFill>
              </a:rPr>
              <a:t>il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est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prononcé</a:t>
            </a:r>
            <a:r>
              <a:rPr lang="en-GB" sz="2400" dirty="0">
                <a:solidFill>
                  <a:schemeClr val="bg1"/>
                </a:solidFill>
              </a:rPr>
              <a:t> /   /</a:t>
            </a:r>
            <a:endParaRPr lang="fr-FR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000" b="1" dirty="0">
                <a:solidFill>
                  <a:schemeClr val="bg1"/>
                </a:solidFill>
              </a:rPr>
              <a:t> </a:t>
            </a:r>
            <a:endParaRPr lang="fr-FR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b="1" dirty="0">
                <a:solidFill>
                  <a:schemeClr val="bg1"/>
                </a:solidFill>
              </a:rPr>
              <a:t>Tongue twisters : </a:t>
            </a:r>
            <a:endParaRPr lang="fr-FR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400" i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i="1" dirty="0">
                <a:solidFill>
                  <a:schemeClr val="bg1"/>
                </a:solidFill>
              </a:rPr>
              <a:t>	How many snacks could a snake stack (/bake) if a snake could stack (/bake) snacks?</a:t>
            </a:r>
            <a:endParaRPr lang="fr-FR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i="1" dirty="0">
                <a:solidFill>
                  <a:schemeClr val="bg1"/>
                </a:solidFill>
              </a:rPr>
              <a:t>	A fat black cat ate a big black bat</a:t>
            </a:r>
            <a:endParaRPr lang="fr-FR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i="1" dirty="0">
                <a:solidFill>
                  <a:schemeClr val="bg1"/>
                </a:solidFill>
              </a:rPr>
              <a:t>	</a:t>
            </a:r>
            <a:r>
              <a:rPr lang="fr-FR" sz="2400" i="1" dirty="0">
                <a:solidFill>
                  <a:schemeClr val="bg1"/>
                </a:solidFill>
              </a:rPr>
              <a:t>An ape </a:t>
            </a:r>
            <a:r>
              <a:rPr lang="fr-FR" sz="2400" i="1" dirty="0" err="1">
                <a:solidFill>
                  <a:schemeClr val="bg1"/>
                </a:solidFill>
              </a:rPr>
              <a:t>hates</a:t>
            </a:r>
            <a:r>
              <a:rPr lang="fr-FR" sz="2400" i="1" dirty="0">
                <a:solidFill>
                  <a:schemeClr val="bg1"/>
                </a:solidFill>
              </a:rPr>
              <a:t> </a:t>
            </a:r>
            <a:r>
              <a:rPr lang="fr-FR" sz="2400" i="1" dirty="0" err="1">
                <a:solidFill>
                  <a:schemeClr val="bg1"/>
                </a:solidFill>
              </a:rPr>
              <a:t>grape</a:t>
            </a:r>
            <a:r>
              <a:rPr lang="fr-FR" sz="2400" i="1" dirty="0">
                <a:solidFill>
                  <a:schemeClr val="bg1"/>
                </a:solidFill>
              </a:rPr>
              <a:t> cakes</a:t>
            </a:r>
            <a:endParaRPr lang="fr-FR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0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300" dirty="0"/>
          </a:p>
          <a:p>
            <a:pPr>
              <a:lnSpc>
                <a:spcPct val="80000"/>
              </a:lnSpc>
            </a:pPr>
            <a:endParaRPr lang="en-US" sz="1300" dirty="0"/>
          </a:p>
          <a:p>
            <a:pPr>
              <a:lnSpc>
                <a:spcPct val="80000"/>
              </a:lnSpc>
            </a:pPr>
            <a:endParaRPr lang="en-GB" sz="1300" dirty="0"/>
          </a:p>
          <a:p>
            <a:pPr>
              <a:lnSpc>
                <a:spcPct val="80000"/>
              </a:lnSpc>
            </a:pPr>
            <a:endParaRPr lang="en-GB" sz="1300" dirty="0"/>
          </a:p>
        </p:txBody>
      </p:sp>
      <p:sp>
        <p:nvSpPr>
          <p:cNvPr id="9" name="Rectangle 8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2531" name="Imag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28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bg1"/>
                </a:solidFill>
              </a:rPr>
              <a:t>La </a:t>
            </a:r>
            <a:r>
              <a:rPr lang="en-US" sz="2400" b="1" dirty="0" err="1">
                <a:solidFill>
                  <a:schemeClr val="bg1"/>
                </a:solidFill>
              </a:rPr>
              <a:t>règle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Luick</a:t>
            </a:r>
            <a:endParaRPr lang="fr-FR" sz="2400" b="1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chemeClr val="bg1"/>
                </a:solidFill>
              </a:rPr>
              <a:t>Dans un mot de </a:t>
            </a:r>
            <a:r>
              <a:rPr lang="fr-FR" sz="2400" b="1" dirty="0">
                <a:solidFill>
                  <a:schemeClr val="bg1"/>
                </a:solidFill>
              </a:rPr>
              <a:t>trois syllabes ou plus</a:t>
            </a:r>
            <a:r>
              <a:rPr lang="fr-FR" sz="2400" dirty="0">
                <a:solidFill>
                  <a:schemeClr val="bg1"/>
                </a:solidFill>
              </a:rPr>
              <a:t>, quand la voyelle accentuée se situe dans l’antépénultième syllabe ou avant, elle est </a:t>
            </a:r>
            <a:r>
              <a:rPr lang="fr-FR" sz="2400" b="1" dirty="0">
                <a:solidFill>
                  <a:schemeClr val="bg1"/>
                </a:solidFill>
              </a:rPr>
              <a:t>toujours entravée</a:t>
            </a:r>
            <a:r>
              <a:rPr lang="fr-FR" sz="2400" dirty="0">
                <a:solidFill>
                  <a:schemeClr val="bg1"/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i="1" dirty="0" err="1">
                <a:solidFill>
                  <a:schemeClr val="bg1"/>
                </a:solidFill>
              </a:rPr>
              <a:t>Modify</a:t>
            </a:r>
            <a:r>
              <a:rPr lang="fr-FR" sz="2400" i="1" dirty="0">
                <a:solidFill>
                  <a:schemeClr val="bg1"/>
                </a:solidFill>
              </a:rPr>
              <a:t>, </a:t>
            </a:r>
            <a:r>
              <a:rPr lang="fr-FR" sz="2400" i="1" dirty="0" err="1">
                <a:solidFill>
                  <a:schemeClr val="bg1"/>
                </a:solidFill>
              </a:rPr>
              <a:t>melody</a:t>
            </a:r>
            <a:r>
              <a:rPr lang="fr-FR" sz="2400" i="1" dirty="0">
                <a:solidFill>
                  <a:schemeClr val="bg1"/>
                </a:solidFill>
              </a:rPr>
              <a:t>, miracle, </a:t>
            </a:r>
            <a:r>
              <a:rPr lang="fr-FR" sz="2400" i="1" dirty="0" err="1">
                <a:solidFill>
                  <a:schemeClr val="bg1"/>
                </a:solidFill>
              </a:rPr>
              <a:t>moderate</a:t>
            </a:r>
            <a:r>
              <a:rPr lang="fr-FR" sz="2400" i="1" dirty="0">
                <a:solidFill>
                  <a:schemeClr val="bg1"/>
                </a:solidFill>
              </a:rPr>
              <a:t>, comparative, </a:t>
            </a:r>
            <a:r>
              <a:rPr lang="fr-FR" sz="2400" i="1" dirty="0" err="1">
                <a:solidFill>
                  <a:schemeClr val="bg1"/>
                </a:solidFill>
              </a:rPr>
              <a:t>ridiculous</a:t>
            </a:r>
            <a:r>
              <a:rPr lang="fr-FR" sz="2400" i="1" dirty="0">
                <a:solidFill>
                  <a:schemeClr val="bg1"/>
                </a:solidFill>
              </a:rPr>
              <a:t>…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7651" name="Imag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762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468313" y="188913"/>
            <a:ext cx="8229600" cy="58658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b="1" dirty="0"/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>
          <a:xfrm>
            <a:off x="684213" y="333375"/>
            <a:ext cx="8229600" cy="60991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fr-FR" sz="2000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</a:rPr>
              <a:t>Ex: Le &lt;</a:t>
            </a:r>
            <a:r>
              <a:rPr lang="en-US" sz="2000" b="1" dirty="0" err="1">
                <a:solidFill>
                  <a:schemeClr val="bg1"/>
                </a:solidFill>
              </a:rPr>
              <a:t>th</a:t>
            </a:r>
            <a:r>
              <a:rPr lang="en-US" sz="2000" b="1" dirty="0">
                <a:solidFill>
                  <a:schemeClr val="bg1"/>
                </a:solidFill>
              </a:rPr>
              <a:t>-&gt; des </a:t>
            </a:r>
            <a:r>
              <a:rPr lang="en-US" sz="2000" b="1" dirty="0" err="1">
                <a:solidFill>
                  <a:schemeClr val="bg1"/>
                </a:solidFill>
              </a:rPr>
              <a:t>séries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suivantes</a:t>
            </a:r>
            <a:r>
              <a:rPr lang="en-US" sz="2000" b="1" dirty="0">
                <a:solidFill>
                  <a:schemeClr val="bg1"/>
                </a:solidFill>
              </a:rPr>
              <a:t> se </a:t>
            </a:r>
            <a:r>
              <a:rPr lang="en-US" sz="2000" b="1" dirty="0" err="1">
                <a:solidFill>
                  <a:schemeClr val="bg1"/>
                </a:solidFill>
              </a:rPr>
              <a:t>prononce</a:t>
            </a:r>
            <a:r>
              <a:rPr lang="en-US" sz="2000" b="1" dirty="0">
                <a:solidFill>
                  <a:schemeClr val="bg1"/>
                </a:solidFill>
              </a:rPr>
              <a:t>-t-</a:t>
            </a:r>
            <a:r>
              <a:rPr lang="en-US" sz="2000" b="1" dirty="0" err="1">
                <a:solidFill>
                  <a:schemeClr val="bg1"/>
                </a:solidFill>
              </a:rPr>
              <a:t>il</a:t>
            </a:r>
            <a:r>
              <a:rPr lang="en-US" sz="2000" b="1" dirty="0">
                <a:solidFill>
                  <a:schemeClr val="bg1"/>
                </a:solidFill>
              </a:rPr>
              <a:t> /ð/ </a:t>
            </a:r>
            <a:r>
              <a:rPr lang="en-US" sz="2000" b="1" dirty="0" err="1">
                <a:solidFill>
                  <a:schemeClr val="bg1"/>
                </a:solidFill>
              </a:rPr>
              <a:t>comme</a:t>
            </a:r>
            <a:r>
              <a:rPr lang="en-US" sz="2000" b="1" dirty="0">
                <a:solidFill>
                  <a:schemeClr val="bg1"/>
                </a:solidFill>
              </a:rPr>
              <a:t> dans that </a:t>
            </a:r>
            <a:r>
              <a:rPr lang="en-US" sz="2000" b="1" dirty="0" err="1">
                <a:solidFill>
                  <a:schemeClr val="bg1"/>
                </a:solidFill>
              </a:rPr>
              <a:t>ou</a:t>
            </a:r>
            <a:r>
              <a:rPr lang="en-US" sz="2000" b="1" dirty="0">
                <a:solidFill>
                  <a:schemeClr val="bg1"/>
                </a:solidFill>
              </a:rPr>
              <a:t> /</a:t>
            </a:r>
            <a:r>
              <a:rPr lang="el-GR" sz="2000" b="1" dirty="0">
                <a:solidFill>
                  <a:schemeClr val="bg1"/>
                </a:solidFill>
              </a:rPr>
              <a:t>θ/ </a:t>
            </a:r>
            <a:r>
              <a:rPr lang="en-US" sz="2000" b="1" dirty="0" err="1">
                <a:solidFill>
                  <a:schemeClr val="bg1"/>
                </a:solidFill>
              </a:rPr>
              <a:t>comme</a:t>
            </a:r>
            <a:r>
              <a:rPr lang="en-US" sz="2000" b="1" dirty="0">
                <a:solidFill>
                  <a:schemeClr val="bg1"/>
                </a:solidFill>
              </a:rPr>
              <a:t> dans thanks ?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	the, this, these, there, without, with, though =&gt;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	fifth, south, sixteenth, north, booth, bath, mouth, death =&gt;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	thing, theme, think, thunder =&gt;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 err="1">
                <a:solidFill>
                  <a:schemeClr val="bg1"/>
                </a:solidFill>
              </a:rPr>
              <a:t>Déduisez</a:t>
            </a:r>
            <a:r>
              <a:rPr lang="en-US" sz="2000" dirty="0">
                <a:solidFill>
                  <a:schemeClr val="bg1"/>
                </a:solidFill>
              </a:rPr>
              <a:t> 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&lt;</a:t>
            </a:r>
            <a:r>
              <a:rPr lang="en-US" sz="2000" dirty="0" err="1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-&gt; se </a:t>
            </a:r>
            <a:r>
              <a:rPr lang="en-US" sz="2000" dirty="0" err="1">
                <a:solidFill>
                  <a:schemeClr val="bg1"/>
                </a:solidFill>
              </a:rPr>
              <a:t>prononce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généralement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comme</a:t>
            </a:r>
            <a:r>
              <a:rPr lang="en-US" sz="2000" dirty="0">
                <a:solidFill>
                  <a:schemeClr val="bg1"/>
                </a:solidFill>
              </a:rPr>
              <a:t> dans thanks /</a:t>
            </a:r>
            <a:r>
              <a:rPr lang="el-GR" sz="2000" dirty="0">
                <a:solidFill>
                  <a:schemeClr val="bg1"/>
                </a:solidFill>
              </a:rPr>
              <a:t>θ/ </a:t>
            </a:r>
            <a:r>
              <a:rPr lang="en-US" sz="2000" dirty="0" err="1">
                <a:solidFill>
                  <a:schemeClr val="bg1"/>
                </a:solidFill>
              </a:rPr>
              <a:t>quand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</a:t>
            </a:r>
            <a:r>
              <a:rPr lang="en-US" sz="2000" dirty="0">
                <a:solidFill>
                  <a:schemeClr val="bg1"/>
                </a:solidFill>
              </a:rPr>
              <a:t> se </a:t>
            </a:r>
            <a:r>
              <a:rPr lang="en-US" sz="2000" dirty="0" err="1">
                <a:solidFill>
                  <a:schemeClr val="bg1"/>
                </a:solidFill>
              </a:rPr>
              <a:t>trouve</a:t>
            </a:r>
            <a:r>
              <a:rPr lang="en-US" sz="2000" dirty="0">
                <a:solidFill>
                  <a:schemeClr val="bg1"/>
                </a:solidFill>
              </a:rPr>
              <a:t> ...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&lt;</a:t>
            </a:r>
            <a:r>
              <a:rPr lang="en-US" sz="2000" dirty="0" err="1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-&gt; se </a:t>
            </a:r>
            <a:r>
              <a:rPr lang="en-US" sz="2000" dirty="0" err="1">
                <a:solidFill>
                  <a:schemeClr val="bg1"/>
                </a:solidFill>
              </a:rPr>
              <a:t>prononce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généralement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comme</a:t>
            </a:r>
            <a:r>
              <a:rPr lang="en-US" sz="2000" dirty="0">
                <a:solidFill>
                  <a:schemeClr val="bg1"/>
                </a:solidFill>
              </a:rPr>
              <a:t> dans that /ð/ </a:t>
            </a:r>
            <a:r>
              <a:rPr lang="en-US" sz="2000" dirty="0" err="1">
                <a:solidFill>
                  <a:schemeClr val="bg1"/>
                </a:solidFill>
              </a:rPr>
              <a:t>quand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</a:t>
            </a:r>
            <a:r>
              <a:rPr lang="en-US" sz="2000" dirty="0">
                <a:solidFill>
                  <a:schemeClr val="bg1"/>
                </a:solidFill>
              </a:rPr>
              <a:t> se </a:t>
            </a:r>
            <a:r>
              <a:rPr lang="en-US" sz="2000" dirty="0" err="1">
                <a:solidFill>
                  <a:schemeClr val="bg1"/>
                </a:solidFill>
              </a:rPr>
              <a:t>trouve</a:t>
            </a:r>
            <a:r>
              <a:rPr lang="en-US" sz="2000" dirty="0">
                <a:solidFill>
                  <a:schemeClr val="bg1"/>
                </a:solidFill>
              </a:rPr>
              <a:t> …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Tongue twisters: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i="1" dirty="0">
                <a:solidFill>
                  <a:schemeClr val="bg1"/>
                </a:solidFill>
              </a:rPr>
              <a:t>The Smiths wear thin clothes throughout the winter months.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i="1" dirty="0">
                <a:solidFill>
                  <a:schemeClr val="bg1"/>
                </a:solidFill>
              </a:rPr>
              <a:t>	There are three thin thirsty panthers in the bathroom.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i="1" dirty="0">
                <a:solidFill>
                  <a:schemeClr val="bg1"/>
                </a:solidFill>
              </a:rPr>
              <a:t>	Six thick thistles stand stuck together.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 i="1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fr-FR" sz="2000" dirty="0">
              <a:solidFill>
                <a:schemeClr val="bg1"/>
              </a:solidFill>
            </a:endParaRPr>
          </a:p>
        </p:txBody>
      </p:sp>
      <p:pic>
        <p:nvPicPr>
          <p:cNvPr id="23556" name="Imag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088" y="332656"/>
            <a:ext cx="7632700" cy="554461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b="1" dirty="0">
                <a:solidFill>
                  <a:schemeClr val="bg1"/>
                </a:solidFill>
              </a:rPr>
              <a:t>-Passage du français à l’anglais et réalisation de la graphie: un même alphabet orthographique pour deux alphabets phonétiques :</a:t>
            </a:r>
            <a:endParaRPr lang="en-GB" sz="20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4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4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4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4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4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1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1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4579" name="Imag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778643A6-F9A7-45D2-AE8C-92907BAFCD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79" y="1061417"/>
            <a:ext cx="4265930" cy="5248275"/>
          </a:xfrm>
          <a:prstGeom prst="rect">
            <a:avLst/>
          </a:prstGeom>
        </p:spPr>
      </p:pic>
      <p:pic>
        <p:nvPicPr>
          <p:cNvPr id="4" name="Image 3" descr="Une image contenant texte, reçu&#10;&#10;Description générée automatiquement">
            <a:extLst>
              <a:ext uri="{FF2B5EF4-FFF2-40B4-BE49-F238E27FC236}">
                <a16:creationId xmlns:a16="http://schemas.microsoft.com/office/drawing/2014/main" id="{BFF4972A-8B4B-491A-AC40-5839A992AB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090756"/>
            <a:ext cx="3381375" cy="451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>
            <a:extLst>
              <a:ext uri="{FF2B5EF4-FFF2-40B4-BE49-F238E27FC236}">
                <a16:creationId xmlns:a16="http://schemas.microsoft.com/office/drawing/2014/main" id="{62D11E7D-159C-4064-94BB-A0B667268B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EDE9BC-267A-4F60-BC8B-8838FD35831D}"/>
              </a:ext>
            </a:extLst>
          </p:cNvPr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E357A19-FFC2-4953-9C40-38CDC5833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>
                <a:solidFill>
                  <a:schemeClr val="bg1"/>
                </a:solidFill>
              </a:rPr>
              <a:t>-18 des 20 </a:t>
            </a:r>
            <a:r>
              <a:rPr lang="fr-FR" sz="2400" dirty="0">
                <a:solidFill>
                  <a:schemeClr val="bg1"/>
                </a:solidFill>
              </a:rPr>
              <a:t>voyelles de l’anglais n’existent pas en français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bg1"/>
                </a:solidFill>
              </a:rPr>
              <a:t>-7 des 24 </a:t>
            </a:r>
            <a:r>
              <a:rPr lang="fr-FR" sz="2400" dirty="0">
                <a:solidFill>
                  <a:schemeClr val="bg1"/>
                </a:solidFill>
              </a:rPr>
              <a:t>consonnes de l’anglais l’existent pas en français</a:t>
            </a:r>
          </a:p>
          <a:p>
            <a:pPr marL="0" indent="0">
              <a:buNone/>
            </a:pPr>
            <a:endParaRPr lang="fr-FR" sz="2400" dirty="0">
              <a:solidFill>
                <a:schemeClr val="bg1"/>
              </a:solidFill>
            </a:endParaRPr>
          </a:p>
          <a:p>
            <a:pPr>
              <a:buFont typeface="Symbol" panose="05050102010706020507" pitchFamily="18" charset="2"/>
              <a:buChar char="Þ"/>
            </a:pPr>
            <a:r>
              <a:rPr lang="fr-FR" sz="2400" dirty="0">
                <a:solidFill>
                  <a:schemeClr val="bg1"/>
                </a:solidFill>
              </a:rPr>
              <a:t>Déplacements articulatoires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sz="2400" dirty="0">
                <a:solidFill>
                  <a:schemeClr val="bg1"/>
                </a:solidFill>
              </a:rPr>
              <a:t>Neutralisation des contrastes essentiels (ex: voyelle courte / longue)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sz="2400" dirty="0">
                <a:solidFill>
                  <a:schemeClr val="bg1"/>
                </a:solidFill>
              </a:rPr>
              <a:t>Impact sur le capacité à comprendre et se faire comprendre</a:t>
            </a:r>
          </a:p>
          <a:p>
            <a:pPr>
              <a:buFont typeface="Symbol" panose="05050102010706020507" pitchFamily="18" charset="2"/>
              <a:buChar char="Þ"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sultat de recherche d'images pour &quot;schwa joke&quot;">
            <a:extLst>
              <a:ext uri="{FF2B5EF4-FFF2-40B4-BE49-F238E27FC236}">
                <a16:creationId xmlns:a16="http://schemas.microsoft.com/office/drawing/2014/main" id="{74D4168A-DAA8-406F-B37C-FAF4FE0296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00" y="980728"/>
            <a:ext cx="3420000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8">
            <a:extLst>
              <a:ext uri="{FF2B5EF4-FFF2-40B4-BE49-F238E27FC236}">
                <a16:creationId xmlns:a16="http://schemas.microsoft.com/office/drawing/2014/main" id="{62D11E7D-159C-4064-94BB-A0B667268B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EDE9BC-267A-4F60-BC8B-8838FD35831D}"/>
              </a:ext>
            </a:extLst>
          </p:cNvPr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67544" y="-26757"/>
            <a:ext cx="7267575" cy="6911976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rgbClr val="F4740A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rgbClr val="F4740A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rgbClr val="F4740A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chemeClr val="bg1"/>
                </a:solidFill>
              </a:rPr>
              <a:t> « Dès la classe de première, une attention particulière est apportée à la phonologie par une sensibilisation accrue aux phonèmes spécifiques de la langue étudiée ainsi qu’à leurs variations que les élèves s’efforcent de reproduire avec la plus grande précision. La </a:t>
            </a:r>
            <a:r>
              <a:rPr lang="fr-FR" sz="2400" b="1" dirty="0">
                <a:solidFill>
                  <a:schemeClr val="bg1"/>
                </a:solidFill>
              </a:rPr>
              <a:t>précision de la prononciation </a:t>
            </a:r>
            <a:r>
              <a:rPr lang="fr-FR" sz="2400" dirty="0">
                <a:solidFill>
                  <a:schemeClr val="bg1"/>
                </a:solidFill>
              </a:rPr>
              <a:t>et le </a:t>
            </a:r>
            <a:r>
              <a:rPr lang="fr-FR" sz="2400" b="1" dirty="0">
                <a:solidFill>
                  <a:schemeClr val="bg1"/>
                </a:solidFill>
              </a:rPr>
              <a:t>respect des règles de la phonologie </a:t>
            </a:r>
            <a:r>
              <a:rPr lang="fr-FR" sz="2400" dirty="0">
                <a:solidFill>
                  <a:schemeClr val="bg1"/>
                </a:solidFill>
              </a:rPr>
              <a:t>conditionnent la réussite de l’apprentissage d’une langue vivante tant dans le domaine de la compréhension que dans celui de l’expression orale. Les élèves doivent être entraînés à </a:t>
            </a:r>
            <a:r>
              <a:rPr lang="fr-FR" sz="2400" b="1" dirty="0">
                <a:solidFill>
                  <a:schemeClr val="bg1"/>
                </a:solidFill>
              </a:rPr>
              <a:t>entendre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b="1" dirty="0">
                <a:solidFill>
                  <a:schemeClr val="bg1"/>
                </a:solidFill>
              </a:rPr>
              <a:t>rythmes, sonorités, accentuation, intonation</a:t>
            </a:r>
            <a:r>
              <a:rPr lang="fr-FR" sz="2400" dirty="0">
                <a:solidFill>
                  <a:schemeClr val="bg1"/>
                </a:solidFill>
              </a:rPr>
              <a:t> pour les </a:t>
            </a:r>
            <a:r>
              <a:rPr lang="fr-FR" sz="2400" b="1" dirty="0">
                <a:solidFill>
                  <a:schemeClr val="bg1"/>
                </a:solidFill>
              </a:rPr>
              <a:t>restituer</a:t>
            </a:r>
            <a:r>
              <a:rPr lang="fr-FR" sz="2400" dirty="0">
                <a:solidFill>
                  <a:schemeClr val="bg1"/>
                </a:solidFill>
              </a:rPr>
              <a:t> dans une lecture à haute voix, une prise de parole préparée ou spontanée.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chemeClr val="bg1"/>
                </a:solidFill>
              </a:rPr>
              <a:t>On attire l’attention des élèves sur les particularités orthographiques et on leur fait prendre conscience du </a:t>
            </a:r>
            <a:r>
              <a:rPr lang="fr-FR" sz="2400" b="1" dirty="0">
                <a:solidFill>
                  <a:schemeClr val="bg1"/>
                </a:solidFill>
              </a:rPr>
              <a:t>rapport propre à chaque langue entre orthographe et réalisation phonologique</a:t>
            </a:r>
            <a:r>
              <a:rPr lang="fr-FR" sz="2400" dirty="0">
                <a:solidFill>
                  <a:schemeClr val="bg1"/>
                </a:solidFill>
              </a:rPr>
              <a:t>. »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solidFill>
                <a:schemeClr val="bg1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chemeClr val="bg1"/>
                </a:solidFill>
              </a:rPr>
              <a:t>Préambule commun aux programmes de 1</a:t>
            </a:r>
            <a:r>
              <a:rPr lang="fr-FR" sz="2400" baseline="30000" dirty="0">
                <a:solidFill>
                  <a:schemeClr val="bg1"/>
                </a:solidFill>
              </a:rPr>
              <a:t>ère</a:t>
            </a:r>
            <a:r>
              <a:rPr lang="fr-FR" sz="2400" dirty="0">
                <a:solidFill>
                  <a:schemeClr val="bg1"/>
                </a:solidFill>
              </a:rPr>
              <a:t> / terminale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>
                <a:solidFill>
                  <a:schemeClr val="bg1"/>
                </a:solidFill>
              </a:rPr>
              <a:t>		</a:t>
            </a:r>
          </a:p>
        </p:txBody>
      </p:sp>
      <p:pic>
        <p:nvPicPr>
          <p:cNvPr id="14339" name="Imag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itre 1"/>
          <p:cNvSpPr txBox="1">
            <a:spLocks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76B2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 b="1" dirty="0">
                <a:latin typeface="Calibri" pitchFamily="34" charset="0"/>
              </a:rPr>
              <a:t>La </a:t>
            </a:r>
            <a:r>
              <a:rPr lang="en-GB" sz="3600" b="1" dirty="0" err="1">
                <a:latin typeface="Calibri" pitchFamily="34" charset="0"/>
              </a:rPr>
              <a:t>phonologie</a:t>
            </a:r>
            <a:r>
              <a:rPr lang="en-GB" sz="3600" b="1" dirty="0">
                <a:latin typeface="Calibri" pitchFamily="34" charset="0"/>
              </a:rPr>
              <a:t> dans les programmes</a:t>
            </a:r>
            <a:endParaRPr lang="fr-FR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43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2163" y="762000"/>
            <a:ext cx="7559675" cy="5400675"/>
          </a:xfrm>
        </p:spPr>
        <p:txBody>
          <a:bodyPr>
            <a:normAutofit/>
          </a:bodyPr>
          <a:lstStyle/>
          <a:p>
            <a:pPr algn="just">
              <a:buClr>
                <a:srgbClr val="F4740A"/>
              </a:buClr>
              <a:buFont typeface="Wingdings" pitchFamily="2" charset="2"/>
              <a:buChar char="§"/>
            </a:pPr>
            <a:endParaRPr lang="en-US" sz="2600" dirty="0">
              <a:solidFill>
                <a:schemeClr val="bg1"/>
              </a:solidFill>
            </a:endParaRPr>
          </a:p>
          <a:p>
            <a:pPr algn="just">
              <a:buClr>
                <a:srgbClr val="F4740A"/>
              </a:buClr>
              <a:buFont typeface="Wingdings" pitchFamily="2" charset="2"/>
              <a:buChar char="§"/>
            </a:pPr>
            <a:endParaRPr lang="en-US" sz="2600" dirty="0">
              <a:solidFill>
                <a:schemeClr val="bg1"/>
              </a:solidFill>
            </a:endParaRPr>
          </a:p>
          <a:p>
            <a:pPr>
              <a:buClr>
                <a:srgbClr val="F4740A"/>
              </a:buClr>
            </a:pPr>
            <a:r>
              <a:rPr lang="fr-FR" sz="2400" b="1" dirty="0">
                <a:solidFill>
                  <a:schemeClr val="bg1"/>
                </a:solidFill>
              </a:rPr>
              <a:t>Français = langue syllabique VS anglais = langue accentuelle </a:t>
            </a:r>
          </a:p>
          <a:p>
            <a:pPr algn="just">
              <a:buClr>
                <a:srgbClr val="F4740A"/>
              </a:buClr>
              <a:buFont typeface="Arial" charset="0"/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Clr>
                <a:srgbClr val="F4740A"/>
              </a:buClr>
              <a:buFont typeface="Arial" charset="0"/>
              <a:buNone/>
            </a:pPr>
            <a:r>
              <a:rPr lang="fr-FR" sz="2400" dirty="0">
                <a:solidFill>
                  <a:schemeClr val="bg1"/>
                </a:solidFill>
              </a:rPr>
              <a:t>-Travail obligatoire sur les </a:t>
            </a:r>
            <a:r>
              <a:rPr lang="fr-FR" sz="2400" b="1" dirty="0">
                <a:solidFill>
                  <a:schemeClr val="bg1"/>
                </a:solidFill>
              </a:rPr>
              <a:t>règles de base de l’accentuation</a:t>
            </a:r>
            <a:r>
              <a:rPr lang="fr-FR" sz="2400" dirty="0">
                <a:solidFill>
                  <a:schemeClr val="bg1"/>
                </a:solidFill>
              </a:rPr>
              <a:t>,</a:t>
            </a:r>
          </a:p>
          <a:p>
            <a:pPr>
              <a:buClr>
                <a:srgbClr val="F4740A"/>
              </a:buClr>
              <a:buFont typeface="Arial" charset="0"/>
              <a:buNone/>
            </a:pPr>
            <a:r>
              <a:rPr lang="fr-FR" sz="2400" dirty="0">
                <a:solidFill>
                  <a:schemeClr val="bg1"/>
                </a:solidFill>
              </a:rPr>
              <a:t>qui aident à prédire le placement de l’accent:</a:t>
            </a:r>
            <a:endParaRPr lang="en-US" sz="2400" dirty="0">
              <a:solidFill>
                <a:schemeClr val="bg1"/>
              </a:solidFill>
            </a:endParaRPr>
          </a:p>
          <a:p>
            <a:pPr algn="just">
              <a:buClr>
                <a:srgbClr val="F4740A"/>
              </a:buClr>
              <a:buFont typeface="Arial" charset="0"/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algn="just">
              <a:buClr>
                <a:srgbClr val="F4740A"/>
              </a:buClr>
              <a:buFont typeface="Arial" charset="0"/>
              <a:buNone/>
            </a:pP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err="1">
                <a:solidFill>
                  <a:schemeClr val="bg1"/>
                </a:solidFill>
              </a:rPr>
              <a:t>Terminaisons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neutres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fr-FR" sz="2400" dirty="0">
                <a:solidFill>
                  <a:schemeClr val="bg1"/>
                </a:solidFill>
              </a:rPr>
              <a:t>-</a:t>
            </a:r>
            <a:r>
              <a:rPr lang="fr-FR" sz="2400" dirty="0" err="1">
                <a:solidFill>
                  <a:schemeClr val="bg1"/>
                </a:solidFill>
              </a:rPr>
              <a:t>hood</a:t>
            </a:r>
            <a:r>
              <a:rPr lang="fr-FR" sz="2400" dirty="0">
                <a:solidFill>
                  <a:schemeClr val="bg1"/>
                </a:solidFill>
              </a:rPr>
              <a:t>, -</a:t>
            </a:r>
            <a:r>
              <a:rPr lang="fr-FR" sz="2400" dirty="0" err="1">
                <a:solidFill>
                  <a:schemeClr val="bg1"/>
                </a:solidFill>
              </a:rPr>
              <a:t>less</a:t>
            </a:r>
            <a:r>
              <a:rPr lang="fr-FR" sz="2400" dirty="0">
                <a:solidFill>
                  <a:schemeClr val="bg1"/>
                </a:solidFill>
              </a:rPr>
              <a:t>, -</a:t>
            </a:r>
            <a:r>
              <a:rPr lang="fr-FR" sz="2400" dirty="0" err="1">
                <a:solidFill>
                  <a:schemeClr val="bg1"/>
                </a:solidFill>
              </a:rPr>
              <a:t>ness</a:t>
            </a:r>
            <a:r>
              <a:rPr lang="fr-FR" sz="2400" dirty="0">
                <a:solidFill>
                  <a:schemeClr val="bg1"/>
                </a:solidFill>
              </a:rPr>
              <a:t>, -</a:t>
            </a:r>
            <a:r>
              <a:rPr lang="fr-FR" sz="2400" dirty="0" err="1">
                <a:solidFill>
                  <a:schemeClr val="bg1"/>
                </a:solidFill>
              </a:rPr>
              <a:t>ship</a:t>
            </a:r>
            <a:r>
              <a:rPr lang="fr-FR" sz="2400" dirty="0">
                <a:solidFill>
                  <a:schemeClr val="bg1"/>
                </a:solidFill>
              </a:rPr>
              <a:t>, -</a:t>
            </a:r>
            <a:r>
              <a:rPr lang="fr-FR" sz="2400" dirty="0" err="1">
                <a:solidFill>
                  <a:schemeClr val="bg1"/>
                </a:solidFill>
              </a:rPr>
              <a:t>ful</a:t>
            </a:r>
            <a:r>
              <a:rPr lang="fr-FR" sz="2400" dirty="0">
                <a:solidFill>
                  <a:schemeClr val="bg1"/>
                </a:solidFill>
              </a:rPr>
              <a:t>, -dom, -</a:t>
            </a:r>
            <a:r>
              <a:rPr lang="fr-FR" sz="2400" dirty="0" err="1">
                <a:solidFill>
                  <a:schemeClr val="bg1"/>
                </a:solidFill>
              </a:rPr>
              <a:t>wise</a:t>
            </a:r>
            <a:r>
              <a:rPr lang="fr-FR" sz="2400" dirty="0">
                <a:solidFill>
                  <a:schemeClr val="bg1"/>
                </a:solidFill>
              </a:rPr>
              <a:t>, -</a:t>
            </a:r>
            <a:r>
              <a:rPr lang="fr-FR" sz="2400" dirty="0" err="1">
                <a:solidFill>
                  <a:schemeClr val="bg1"/>
                </a:solidFill>
              </a:rPr>
              <a:t>ly</a:t>
            </a:r>
            <a:r>
              <a:rPr lang="fr-FR" sz="2400" dirty="0">
                <a:solidFill>
                  <a:schemeClr val="bg1"/>
                </a:solidFill>
              </a:rPr>
              <a:t>…, flexions verbales, suffixes nominaux –or, -er, -</a:t>
            </a:r>
            <a:r>
              <a:rPr lang="fr-FR" sz="2400" dirty="0" err="1">
                <a:solidFill>
                  <a:schemeClr val="bg1"/>
                </a:solidFill>
              </a:rPr>
              <a:t>ism</a:t>
            </a:r>
            <a:r>
              <a:rPr lang="fr-FR" sz="2400" dirty="0">
                <a:solidFill>
                  <a:schemeClr val="bg1"/>
                </a:solidFill>
              </a:rPr>
              <a:t>, et adjectivaux –</a:t>
            </a:r>
            <a:r>
              <a:rPr lang="fr-FR" sz="2400" dirty="0" err="1">
                <a:solidFill>
                  <a:schemeClr val="bg1"/>
                </a:solidFill>
              </a:rPr>
              <a:t>ish</a:t>
            </a:r>
            <a:r>
              <a:rPr lang="fr-FR" sz="2400" dirty="0">
                <a:solidFill>
                  <a:schemeClr val="bg1"/>
                </a:solidFill>
              </a:rPr>
              <a:t>, -y, -able, -ive)</a:t>
            </a:r>
          </a:p>
          <a:p>
            <a:pPr algn="just">
              <a:buClr>
                <a:srgbClr val="F4740A"/>
              </a:buClr>
              <a:buFont typeface="Arial" charset="0"/>
              <a:buNone/>
            </a:pP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err="1">
                <a:solidFill>
                  <a:schemeClr val="bg1"/>
                </a:solidFill>
              </a:rPr>
              <a:t>Terminaisons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contraignantes</a:t>
            </a:r>
            <a:r>
              <a:rPr lang="en-US" sz="2400" dirty="0">
                <a:solidFill>
                  <a:schemeClr val="bg1"/>
                </a:solidFill>
              </a:rPr>
              <a:t> (-ion, -</a:t>
            </a:r>
            <a:r>
              <a:rPr lang="en-US" sz="2400" dirty="0" err="1">
                <a:solidFill>
                  <a:schemeClr val="bg1"/>
                </a:solidFill>
              </a:rPr>
              <a:t>ial</a:t>
            </a:r>
            <a:r>
              <a:rPr lang="en-US" sz="2400" dirty="0">
                <a:solidFill>
                  <a:schemeClr val="bg1"/>
                </a:solidFill>
              </a:rPr>
              <a:t>, -</a:t>
            </a:r>
            <a:r>
              <a:rPr lang="en-US" sz="2400" dirty="0" err="1">
                <a:solidFill>
                  <a:schemeClr val="bg1"/>
                </a:solidFill>
              </a:rPr>
              <a:t>ic</a:t>
            </a:r>
            <a:r>
              <a:rPr lang="en-US" sz="2400" dirty="0">
                <a:solidFill>
                  <a:schemeClr val="bg1"/>
                </a:solidFill>
              </a:rPr>
              <a:t>(s), -</a:t>
            </a:r>
            <a:r>
              <a:rPr lang="en-US" sz="2400" dirty="0" err="1">
                <a:solidFill>
                  <a:schemeClr val="bg1"/>
                </a:solidFill>
              </a:rPr>
              <a:t>ity</a:t>
            </a:r>
            <a:r>
              <a:rPr lang="en-US" sz="2400" dirty="0">
                <a:solidFill>
                  <a:schemeClr val="bg1"/>
                </a:solidFill>
              </a:rPr>
              <a:t>…)</a:t>
            </a:r>
          </a:p>
          <a:p>
            <a:pPr algn="just">
              <a:buClr>
                <a:srgbClr val="F4740A"/>
              </a:buClr>
              <a:buFont typeface="Arial" charset="0"/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5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5363" name="Imag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0" y="0"/>
            <a:ext cx="9144000" cy="1187450"/>
          </a:xfrm>
          <a:prstGeom prst="rect">
            <a:avLst/>
          </a:prstGeom>
          <a:solidFill>
            <a:srgbClr val="F76B2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000" b="1" dirty="0">
                <a:latin typeface="Calibri" pitchFamily="34" charset="0"/>
              </a:rPr>
              <a:t>1. </a:t>
            </a:r>
            <a:r>
              <a:rPr lang="en-GB" sz="3600" b="1" dirty="0" err="1">
                <a:latin typeface="Calibri" pitchFamily="34" charset="0"/>
              </a:rPr>
              <a:t>L’accentuation</a:t>
            </a:r>
            <a:endParaRPr lang="fr-FR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6386" name="Imag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337691"/>
              </p:ext>
            </p:extLst>
          </p:nvPr>
        </p:nvGraphicFramePr>
        <p:xfrm>
          <a:off x="1566863" y="2068513"/>
          <a:ext cx="6009640" cy="36898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07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ˈnation,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inforˈmation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MAIS ˈ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</a:rPr>
                        <a:t>dandelion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, ˈ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</a:rPr>
                        <a:t>television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 (ou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</a:rPr>
                        <a:t>teleˈvision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ial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comˈmercial</a:t>
                      </a:r>
                      <a:r>
                        <a:rPr lang="en-US" sz="1200" dirty="0">
                          <a:effectLst/>
                        </a:rPr>
                        <a:t>, ˈcordial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ian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maˈgician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io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ˈradio, </a:t>
                      </a:r>
                      <a:r>
                        <a:rPr lang="en-US" sz="1200" dirty="0" err="1">
                          <a:effectLst/>
                        </a:rPr>
                        <a:t>oraˈtorio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ia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Ausˈtralia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Niˈgeria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MAIS </a:t>
                      </a:r>
                      <a:r>
                        <a:rPr lang="fr-FR" sz="1200" dirty="0" err="1">
                          <a:effectLst/>
                        </a:rPr>
                        <a:t>Tanzanˈia</a:t>
                      </a:r>
                      <a:r>
                        <a:rPr lang="fr-FR" sz="1200" dirty="0">
                          <a:effectLst/>
                        </a:rPr>
                        <a:t>, </a:t>
                      </a:r>
                      <a:r>
                        <a:rPr lang="fr-FR" sz="1200" dirty="0" err="1">
                          <a:effectLst/>
                        </a:rPr>
                        <a:t>pizzeˈria</a:t>
                      </a:r>
                      <a:r>
                        <a:rPr lang="fr-FR" sz="1200" dirty="0">
                          <a:effectLst/>
                        </a:rPr>
                        <a:t>, </a:t>
                      </a:r>
                      <a:r>
                        <a:rPr lang="fr-FR" sz="1200" dirty="0" err="1">
                          <a:effectLst/>
                        </a:rPr>
                        <a:t>trattoˈria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-iar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faˈmiliar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peˈculiar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ious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ˈvicious, </a:t>
                      </a:r>
                      <a:r>
                        <a:rPr lang="en-US" sz="1200" dirty="0" err="1">
                          <a:effectLst/>
                        </a:rPr>
                        <a:t>myˈsterious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ual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haˈbitual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inteˈllectual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MAIS ˈspiritual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uous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amˈbiguous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inˈnocuous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MAIS ˈspirituous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ea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ˈnausea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MAIS iˈdea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eal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ˈcereal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9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ean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ˈocean, </a:t>
                      </a:r>
                      <a:r>
                        <a:rPr lang="en-US" sz="1200" dirty="0" err="1">
                          <a:effectLst/>
                        </a:rPr>
                        <a:t>Mediterˈranean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MAIS </a:t>
                      </a:r>
                      <a:r>
                        <a:rPr lang="en-US" sz="1200" dirty="0" err="1">
                          <a:effectLst/>
                        </a:rPr>
                        <a:t>Euroˈpean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Jacoˈbean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Koˈrean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Hercuˈlean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Cariˈbbean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Manichˈean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-ear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ˈlinear, ˈnuclear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MAIS </a:t>
                      </a:r>
                      <a:r>
                        <a:rPr lang="en-US" sz="1200" dirty="0" err="1">
                          <a:effectLst/>
                        </a:rPr>
                        <a:t>aˈrrears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eo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ˈvideo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MAIS </a:t>
                      </a:r>
                      <a:r>
                        <a:rPr lang="fr-FR" sz="1200" dirty="0" err="1">
                          <a:effectLst/>
                        </a:rPr>
                        <a:t>Galiˈleo</a:t>
                      </a:r>
                      <a:r>
                        <a:rPr lang="fr-FR" sz="1200" dirty="0">
                          <a:effectLst/>
                        </a:rPr>
                        <a:t>, </a:t>
                      </a:r>
                      <a:r>
                        <a:rPr lang="fr-FR" sz="1200" dirty="0" err="1">
                          <a:effectLst/>
                        </a:rPr>
                        <a:t>roˈdeo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eous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68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couˈrageous</a:t>
                      </a:r>
                      <a:r>
                        <a:rPr lang="en-US" sz="1200" dirty="0">
                          <a:effectLst/>
                        </a:rPr>
                        <a:t>, ˈnauseous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453" name="Rectangle 2"/>
          <p:cNvSpPr>
            <a:spLocks noChangeArrowheads="1"/>
          </p:cNvSpPr>
          <p:nvPr/>
        </p:nvSpPr>
        <p:spPr bwMode="auto">
          <a:xfrm>
            <a:off x="539750" y="287189"/>
            <a:ext cx="7345363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 eaLnBrk="0" hangingPunct="0"/>
            <a:r>
              <a:rPr lang="fr-FR" altLang="fr-FR" sz="2000" b="1" u="sng" dirty="0">
                <a:solidFill>
                  <a:schemeClr val="bg1"/>
                </a:solidFill>
              </a:rPr>
              <a:t>Règle de l’-ION étendue 10 / -100</a:t>
            </a:r>
            <a:endParaRPr lang="fr-FR" altLang="fr-FR" sz="2000" dirty="0">
              <a:solidFill>
                <a:schemeClr val="bg1"/>
              </a:solidFill>
            </a:endParaRPr>
          </a:p>
          <a:p>
            <a:pPr indent="449263" eaLnBrk="0" hangingPunct="0"/>
            <a:r>
              <a:rPr lang="fr-FR" altLang="fr-FR" sz="2000" b="1" dirty="0">
                <a:solidFill>
                  <a:schemeClr val="bg1"/>
                </a:solidFill>
              </a:rPr>
              <a:t>                 </a:t>
            </a:r>
          </a:p>
          <a:p>
            <a:pPr indent="449263" eaLnBrk="0" hangingPunct="0"/>
            <a:r>
              <a:rPr lang="fr-FR" altLang="fr-FR" sz="2000" b="1" dirty="0">
                <a:solidFill>
                  <a:schemeClr val="bg1"/>
                </a:solidFill>
              </a:rPr>
              <a:t>				   &lt;i&gt;</a:t>
            </a:r>
            <a:endParaRPr lang="fr-FR" altLang="fr-FR" sz="2000" dirty="0">
              <a:solidFill>
                <a:schemeClr val="bg1"/>
              </a:solidFill>
            </a:endParaRPr>
          </a:p>
          <a:p>
            <a:pPr indent="449263" eaLnBrk="0" hangingPunct="0"/>
            <a:r>
              <a:rPr lang="fr-FR" altLang="fr-FR" sz="2000" b="1" dirty="0">
                <a:solidFill>
                  <a:schemeClr val="bg1"/>
                </a:solidFill>
              </a:rPr>
              <a:t>  SYLLABLE ACCENTUÉE + &lt;e&gt; + V + (V) + (C)</a:t>
            </a:r>
            <a:endParaRPr lang="fr-FR" altLang="fr-FR" sz="2000" dirty="0">
              <a:solidFill>
                <a:schemeClr val="bg1"/>
              </a:solidFill>
            </a:endParaRPr>
          </a:p>
          <a:p>
            <a:pPr indent="449263" eaLnBrk="0" hangingPunct="0"/>
            <a:r>
              <a:rPr lang="fr-FR" altLang="fr-FR" sz="2000" b="1" dirty="0">
                <a:solidFill>
                  <a:schemeClr val="bg1"/>
                </a:solidFill>
              </a:rPr>
              <a:t>              	    		   &lt;u&gt;</a:t>
            </a:r>
            <a:endParaRPr lang="fr-FR" altLang="fr-FR" sz="2000" dirty="0">
              <a:solidFill>
                <a:schemeClr val="bg1"/>
              </a:solidFill>
            </a:endParaRPr>
          </a:p>
          <a:p>
            <a:pPr indent="449263" eaLnBrk="0" hangingPunct="0"/>
            <a:endParaRPr lang="fr-FR" altLang="fr-FR" sz="600" dirty="0">
              <a:solidFill>
                <a:schemeClr val="bg1"/>
              </a:solidFill>
            </a:endParaRPr>
          </a:p>
          <a:p>
            <a:pPr indent="449263" eaLnBrk="0" hangingPunct="0"/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2647"/>
            <a:ext cx="7903950" cy="64960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	</a:t>
            </a:r>
            <a:r>
              <a:rPr lang="fr-FR" sz="2000" b="1" dirty="0">
                <a:solidFill>
                  <a:schemeClr val="bg1"/>
                </a:solidFill>
              </a:rPr>
              <a:t>-</a:t>
            </a:r>
            <a:r>
              <a:rPr lang="fr-FR" sz="2000" b="1" dirty="0" err="1">
                <a:solidFill>
                  <a:schemeClr val="bg1"/>
                </a:solidFill>
              </a:rPr>
              <a:t>ic</a:t>
            </a:r>
            <a:r>
              <a:rPr lang="fr-FR" sz="2000" b="1" dirty="0">
                <a:solidFill>
                  <a:schemeClr val="bg1"/>
                </a:solidFill>
              </a:rPr>
              <a:t>(s) =&gt; -10 (accent sur l’avant-dernière syllabe)</a:t>
            </a:r>
          </a:p>
          <a:p>
            <a:pPr marL="0" indent="0">
              <a:lnSpc>
                <a:spcPct val="80000"/>
              </a:lnSpc>
            </a:pPr>
            <a:endParaRPr lang="fr-FR" sz="1200" b="1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dirty="0" err="1">
                <a:solidFill>
                  <a:schemeClr val="bg1"/>
                </a:solidFill>
              </a:rPr>
              <a:t>acroˈbatic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athˈletic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ecoˈnomics</a:t>
            </a:r>
            <a:r>
              <a:rPr lang="fr-FR" sz="2000" dirty="0">
                <a:solidFill>
                  <a:schemeClr val="bg1"/>
                </a:solidFill>
              </a:rPr>
              <a:t>, ˈtonic, ˈ</a:t>
            </a:r>
            <a:r>
              <a:rPr lang="fr-FR" sz="2000" dirty="0" err="1">
                <a:solidFill>
                  <a:schemeClr val="bg1"/>
                </a:solidFill>
              </a:rPr>
              <a:t>cosmic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poˈlemic</a:t>
            </a:r>
            <a:r>
              <a:rPr lang="fr-FR" sz="2000" dirty="0">
                <a:solidFill>
                  <a:schemeClr val="bg1"/>
                </a:solidFill>
              </a:rPr>
              <a:t>…	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MAIS ˈ</a:t>
            </a:r>
            <a:r>
              <a:rPr lang="fr-FR" sz="2000" dirty="0" err="1">
                <a:solidFill>
                  <a:schemeClr val="bg1"/>
                </a:solidFill>
              </a:rPr>
              <a:t>Arabic</a:t>
            </a:r>
            <a:r>
              <a:rPr lang="fr-FR" sz="2000" dirty="0">
                <a:solidFill>
                  <a:schemeClr val="bg1"/>
                </a:solidFill>
              </a:rPr>
              <a:t>, ˈ</a:t>
            </a:r>
            <a:r>
              <a:rPr lang="fr-FR" sz="2000" dirty="0" err="1">
                <a:solidFill>
                  <a:schemeClr val="bg1"/>
                </a:solidFill>
              </a:rPr>
              <a:t>Catholic</a:t>
            </a:r>
            <a:r>
              <a:rPr lang="fr-FR" sz="2000" dirty="0">
                <a:solidFill>
                  <a:schemeClr val="bg1"/>
                </a:solidFill>
              </a:rPr>
              <a:t>, ˈ</a:t>
            </a:r>
            <a:r>
              <a:rPr lang="fr-FR" sz="2000" dirty="0" err="1">
                <a:solidFill>
                  <a:schemeClr val="bg1"/>
                </a:solidFill>
              </a:rPr>
              <a:t>lunatic</a:t>
            </a:r>
            <a:r>
              <a:rPr lang="fr-FR" sz="2000" dirty="0">
                <a:solidFill>
                  <a:schemeClr val="bg1"/>
                </a:solidFill>
              </a:rPr>
              <a:t>, ˈ</a:t>
            </a:r>
            <a:r>
              <a:rPr lang="fr-FR" sz="2000" dirty="0" err="1">
                <a:solidFill>
                  <a:schemeClr val="bg1"/>
                </a:solidFill>
              </a:rPr>
              <a:t>politics</a:t>
            </a:r>
            <a:r>
              <a:rPr lang="fr-FR" sz="2000" dirty="0">
                <a:solidFill>
                  <a:schemeClr val="bg1"/>
                </a:solidFill>
              </a:rPr>
              <a:t>, ˈ</a:t>
            </a:r>
            <a:r>
              <a:rPr lang="fr-FR" sz="2000" dirty="0" err="1">
                <a:solidFill>
                  <a:schemeClr val="bg1"/>
                </a:solidFill>
              </a:rPr>
              <a:t>heretic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aˈrithmetic</a:t>
            </a:r>
            <a:r>
              <a:rPr lang="fr-FR" sz="2000" dirty="0">
                <a:solidFill>
                  <a:schemeClr val="bg1"/>
                </a:solidFill>
              </a:rPr>
              <a:t>, ˈ</a:t>
            </a:r>
            <a:r>
              <a:rPr lang="fr-FR" sz="2000" dirty="0" err="1">
                <a:solidFill>
                  <a:schemeClr val="bg1"/>
                </a:solidFill>
              </a:rPr>
              <a:t>rhetoric</a:t>
            </a:r>
            <a:r>
              <a:rPr lang="fr-FR" sz="2000" dirty="0">
                <a:solidFill>
                  <a:schemeClr val="bg1"/>
                </a:solidFill>
              </a:rPr>
              <a:t>, ˈarsenic</a:t>
            </a:r>
          </a:p>
          <a:p>
            <a:pPr marL="0" indent="0">
              <a:lnSpc>
                <a:spcPct val="80000"/>
              </a:lnSpc>
            </a:pPr>
            <a:endParaRPr lang="fr-FR" sz="12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	-2 voyelles identiques (/+ consonne(s)   /+ &lt;e&gt;) =&gt; -1 (accent sur la dernière syllabe)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dirty="0" err="1">
                <a:solidFill>
                  <a:schemeClr val="bg1"/>
                </a:solidFill>
              </a:rPr>
              <a:t>baˈzaar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traiˈnee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veˈneer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taˈboo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balˈloon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sevenˈteen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refuˈgee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kangaˈroo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pioˈneer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engiˈneer</a:t>
            </a:r>
            <a:r>
              <a:rPr lang="fr-FR" sz="2000" dirty="0">
                <a:solidFill>
                  <a:schemeClr val="bg1"/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MAIS ˈcoffee, ˈ</a:t>
            </a:r>
            <a:r>
              <a:rPr lang="fr-FR" sz="2000" dirty="0" err="1">
                <a:solidFill>
                  <a:schemeClr val="bg1"/>
                </a:solidFill>
              </a:rPr>
              <a:t>spondee</a:t>
            </a:r>
            <a:r>
              <a:rPr lang="fr-FR" sz="2000" dirty="0">
                <a:solidFill>
                  <a:schemeClr val="bg1"/>
                </a:solidFill>
              </a:rPr>
              <a:t>, ˈtoffee, ˈ</a:t>
            </a:r>
            <a:r>
              <a:rPr lang="fr-FR" sz="2000" dirty="0" err="1">
                <a:solidFill>
                  <a:schemeClr val="bg1"/>
                </a:solidFill>
              </a:rPr>
              <a:t>trochee</a:t>
            </a:r>
            <a:r>
              <a:rPr lang="fr-FR" sz="2000" dirty="0">
                <a:solidFill>
                  <a:schemeClr val="bg1"/>
                </a:solidFill>
              </a:rPr>
              <a:t>, ˈyankee, ˈ</a:t>
            </a:r>
            <a:r>
              <a:rPr lang="fr-FR" sz="2000" dirty="0" err="1">
                <a:solidFill>
                  <a:schemeClr val="bg1"/>
                </a:solidFill>
              </a:rPr>
              <a:t>cuckoo</a:t>
            </a:r>
            <a:r>
              <a:rPr lang="fr-FR" sz="2000" dirty="0">
                <a:solidFill>
                  <a:schemeClr val="bg1"/>
                </a:solidFill>
              </a:rPr>
              <a:t>, ˈigloo, ˈ</a:t>
            </a:r>
            <a:r>
              <a:rPr lang="fr-FR" sz="2000" dirty="0" err="1">
                <a:solidFill>
                  <a:schemeClr val="bg1"/>
                </a:solidFill>
              </a:rPr>
              <a:t>voodoo</a:t>
            </a:r>
            <a:r>
              <a:rPr lang="fr-FR" sz="2000" dirty="0">
                <a:solidFill>
                  <a:schemeClr val="bg1"/>
                </a:solidFill>
              </a:rPr>
              <a:t>, ˈ</a:t>
            </a:r>
            <a:r>
              <a:rPr lang="fr-FR" sz="2000" dirty="0" err="1">
                <a:solidFill>
                  <a:schemeClr val="bg1"/>
                </a:solidFill>
              </a:rPr>
              <a:t>jubilee</a:t>
            </a:r>
            <a:r>
              <a:rPr lang="fr-FR" sz="2000" dirty="0">
                <a:solidFill>
                  <a:schemeClr val="bg1"/>
                </a:solidFill>
              </a:rPr>
              <a:t>, ˈpedigree, </a:t>
            </a:r>
            <a:r>
              <a:rPr lang="fr-FR" sz="2000" dirty="0" err="1">
                <a:solidFill>
                  <a:schemeClr val="bg1"/>
                </a:solidFill>
              </a:rPr>
              <a:t>comˈmittee</a:t>
            </a:r>
            <a:endParaRPr lang="fr-FR" sz="20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</a:pPr>
            <a:endParaRPr lang="fr-FR" sz="12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	-</a:t>
            </a:r>
            <a:r>
              <a:rPr lang="fr-FR" sz="2000" b="1" dirty="0" err="1">
                <a:solidFill>
                  <a:schemeClr val="bg1"/>
                </a:solidFill>
              </a:rPr>
              <a:t>ade</a:t>
            </a:r>
            <a:r>
              <a:rPr lang="fr-FR" sz="2000" b="1" dirty="0">
                <a:solidFill>
                  <a:schemeClr val="bg1"/>
                </a:solidFill>
              </a:rPr>
              <a:t> =&gt; -1</a:t>
            </a:r>
            <a:r>
              <a:rPr lang="fr-FR" sz="2000" dirty="0">
                <a:solidFill>
                  <a:schemeClr val="bg1"/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dirty="0" err="1">
                <a:solidFill>
                  <a:schemeClr val="bg1"/>
                </a:solidFill>
              </a:rPr>
              <a:t>arˈcade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briˈgade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casˈcade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cruˈsade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paˈrade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lemoˈnade</a:t>
            </a:r>
            <a:r>
              <a:rPr lang="fr-FR" sz="2000" dirty="0">
                <a:solidFill>
                  <a:schemeClr val="bg1"/>
                </a:solidFill>
              </a:rPr>
              <a:t>	 </a:t>
            </a:r>
            <a:r>
              <a:rPr lang="fr-FR" sz="2000" dirty="0" err="1">
                <a:solidFill>
                  <a:schemeClr val="bg1"/>
                </a:solidFill>
              </a:rPr>
              <a:t>MAISˈmarmelade</a:t>
            </a:r>
            <a:r>
              <a:rPr lang="fr-FR" sz="2000" dirty="0">
                <a:solidFill>
                  <a:schemeClr val="bg1"/>
                </a:solidFill>
              </a:rPr>
              <a:t>, ˈ</a:t>
            </a:r>
            <a:r>
              <a:rPr lang="fr-FR" sz="2000" dirty="0" err="1">
                <a:solidFill>
                  <a:schemeClr val="bg1"/>
                </a:solidFill>
              </a:rPr>
              <a:t>renegade</a:t>
            </a:r>
            <a:endParaRPr lang="fr-FR" sz="20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</a:pPr>
            <a:endParaRPr lang="fr-FR" sz="12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	-</a:t>
            </a:r>
            <a:r>
              <a:rPr lang="fr-FR" sz="2000" b="1" dirty="0" err="1">
                <a:solidFill>
                  <a:schemeClr val="bg1"/>
                </a:solidFill>
              </a:rPr>
              <a:t>ese</a:t>
            </a:r>
            <a:r>
              <a:rPr lang="fr-FR" sz="2000" b="1" dirty="0">
                <a:solidFill>
                  <a:schemeClr val="bg1"/>
                </a:solidFill>
              </a:rPr>
              <a:t> =&gt; -1</a:t>
            </a:r>
            <a:r>
              <a:rPr lang="fr-FR" sz="2000" dirty="0">
                <a:solidFill>
                  <a:schemeClr val="bg1"/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dirty="0" err="1">
                <a:solidFill>
                  <a:schemeClr val="bg1"/>
                </a:solidFill>
              </a:rPr>
              <a:t>Japaˈnese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Chiˈnese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Malˈtese</a:t>
            </a:r>
            <a:r>
              <a:rPr lang="fr-FR" sz="1800" dirty="0">
                <a:solidFill>
                  <a:schemeClr val="bg1"/>
                </a:solidFill>
              </a:rPr>
              <a:t>	</a:t>
            </a:r>
          </a:p>
          <a:p>
            <a:pPr marL="0" indent="0">
              <a:lnSpc>
                <a:spcPct val="80000"/>
              </a:lnSpc>
            </a:pPr>
            <a:endParaRPr lang="fr-FR" sz="12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	-</a:t>
            </a:r>
            <a:r>
              <a:rPr lang="fr-FR" sz="2000" b="1" dirty="0" err="1">
                <a:solidFill>
                  <a:schemeClr val="bg1"/>
                </a:solidFill>
              </a:rPr>
              <a:t>ety</a:t>
            </a:r>
            <a:r>
              <a:rPr lang="fr-FR" sz="2000" b="1" dirty="0">
                <a:solidFill>
                  <a:schemeClr val="bg1"/>
                </a:solidFill>
              </a:rPr>
              <a:t>, -</a:t>
            </a:r>
            <a:r>
              <a:rPr lang="fr-FR" sz="2000" b="1" dirty="0" err="1">
                <a:solidFill>
                  <a:schemeClr val="bg1"/>
                </a:solidFill>
              </a:rPr>
              <a:t>ity</a:t>
            </a:r>
            <a:r>
              <a:rPr lang="fr-FR" sz="2000" b="1" dirty="0">
                <a:solidFill>
                  <a:schemeClr val="bg1"/>
                </a:solidFill>
              </a:rPr>
              <a:t>, -</a:t>
            </a:r>
            <a:r>
              <a:rPr lang="fr-FR" sz="2000" b="1" dirty="0" err="1">
                <a:solidFill>
                  <a:schemeClr val="bg1"/>
                </a:solidFill>
              </a:rPr>
              <a:t>ify</a:t>
            </a:r>
            <a:r>
              <a:rPr lang="fr-FR" sz="2000" b="1" dirty="0">
                <a:solidFill>
                  <a:schemeClr val="bg1"/>
                </a:solidFill>
              </a:rPr>
              <a:t>, -</a:t>
            </a:r>
            <a:r>
              <a:rPr lang="fr-FR" sz="2000" b="1" dirty="0" err="1">
                <a:solidFill>
                  <a:schemeClr val="bg1"/>
                </a:solidFill>
              </a:rPr>
              <a:t>ible</a:t>
            </a:r>
            <a:r>
              <a:rPr lang="fr-FR" sz="2000" b="1" dirty="0">
                <a:solidFill>
                  <a:schemeClr val="bg1"/>
                </a:solidFill>
              </a:rPr>
              <a:t>, -ive </a:t>
            </a:r>
            <a:r>
              <a:rPr lang="fr-FR" sz="2000" dirty="0">
                <a:solidFill>
                  <a:schemeClr val="bg1"/>
                </a:solidFill>
              </a:rPr>
              <a:t>(exception : </a:t>
            </a:r>
            <a:r>
              <a:rPr lang="fr-FR" sz="2000" dirty="0" err="1">
                <a:solidFill>
                  <a:schemeClr val="bg1"/>
                </a:solidFill>
              </a:rPr>
              <a:t>gerundive</a:t>
            </a:r>
            <a:r>
              <a:rPr lang="fr-FR" sz="2000" dirty="0">
                <a:solidFill>
                  <a:schemeClr val="bg1"/>
                </a:solidFill>
              </a:rPr>
              <a:t>), </a:t>
            </a:r>
            <a:r>
              <a:rPr lang="fr-FR" sz="2000" b="1" dirty="0">
                <a:solidFill>
                  <a:schemeClr val="bg1"/>
                </a:solidFill>
              </a:rPr>
              <a:t>-</a:t>
            </a:r>
            <a:r>
              <a:rPr lang="fr-FR" sz="2000" b="1" dirty="0" err="1">
                <a:solidFill>
                  <a:schemeClr val="bg1"/>
                </a:solidFill>
              </a:rPr>
              <a:t>ical</a:t>
            </a:r>
            <a:r>
              <a:rPr lang="fr-FR" sz="2000" b="1" dirty="0">
                <a:solidFill>
                  <a:schemeClr val="bg1"/>
                </a:solidFill>
              </a:rPr>
              <a:t> =&gt; -100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2000" dirty="0" err="1">
                <a:solidFill>
                  <a:schemeClr val="bg1"/>
                </a:solidFill>
              </a:rPr>
              <a:t>so’ciety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per’sonify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com’patible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com’petitive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err="1">
                <a:solidFill>
                  <a:schemeClr val="bg1"/>
                </a:solidFill>
              </a:rPr>
              <a:t>meta’phorical</a:t>
            </a:r>
            <a:r>
              <a:rPr lang="fr-FR" sz="2000" dirty="0">
                <a:solidFill>
                  <a:schemeClr val="bg1"/>
                </a:solidFill>
              </a:rPr>
              <a:t>…</a:t>
            </a:r>
            <a:endParaRPr lang="en-GB" sz="2000" dirty="0"/>
          </a:p>
          <a:p>
            <a:pPr marL="0" indent="0">
              <a:lnSpc>
                <a:spcPct val="80000"/>
              </a:lnSpc>
            </a:pP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7411" name="Imag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434" name="Rectangle 13"/>
          <p:cNvSpPr>
            <a:spLocks noChangeArrowheads="1"/>
          </p:cNvSpPr>
          <p:nvPr/>
        </p:nvSpPr>
        <p:spPr bwMode="auto">
          <a:xfrm>
            <a:off x="739775" y="765175"/>
            <a:ext cx="7000875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2600" b="1">
              <a:solidFill>
                <a:schemeClr val="bg1"/>
              </a:solidFill>
              <a:latin typeface="Calibri" pitchFamily="34" charset="0"/>
            </a:endParaRPr>
          </a:p>
          <a:p>
            <a:endParaRPr lang="fr-FR" sz="2600" b="1">
              <a:solidFill>
                <a:schemeClr val="bg1"/>
              </a:solidFill>
              <a:latin typeface="Calibri" pitchFamily="34" charset="0"/>
            </a:endParaRPr>
          </a:p>
          <a:p>
            <a:endParaRPr lang="fr-FR" sz="2600" b="1">
              <a:solidFill>
                <a:schemeClr val="bg1"/>
              </a:solidFill>
              <a:latin typeface="Calibri" pitchFamily="34" charset="0"/>
            </a:endParaRPr>
          </a:p>
          <a:p>
            <a:endParaRPr lang="fr-FR">
              <a:solidFill>
                <a:schemeClr val="bg1"/>
              </a:solidFill>
              <a:latin typeface="Calibri" pitchFamily="34" charset="0"/>
            </a:endParaRPr>
          </a:p>
          <a:p>
            <a:endParaRPr lang="fr-FR">
              <a:solidFill>
                <a:schemeClr val="bg1"/>
              </a:solidFill>
              <a:latin typeface="Calibri" pitchFamily="34" charset="0"/>
            </a:endParaRPr>
          </a:p>
          <a:p>
            <a:endParaRPr lang="fr-FR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8435" name="Imag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539552" y="228540"/>
            <a:ext cx="806489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Ex: Souligne la syllabe accentuée dans les mots suivants :</a:t>
            </a:r>
          </a:p>
          <a:p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 </a:t>
            </a:r>
            <a:endParaRPr lang="fr-FR" sz="20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</a:rPr>
              <a:t>persecution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, religion, Canadian, possession,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</a:rPr>
              <a:t>mysterious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, information, nation</a:t>
            </a:r>
            <a:endParaRPr lang="fr-FR" sz="20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 </a:t>
            </a:r>
          </a:p>
          <a:p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-Déduis l’endroit où se place l’accent dans les mots terminés par 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–ion / -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</a:rPr>
              <a:t>ian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 / -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</a:rPr>
              <a:t>ious</a:t>
            </a:r>
            <a:endParaRPr lang="fr-FR" sz="20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-Entraîne-toi : prononce les mots suivants :</a:t>
            </a:r>
          </a:p>
          <a:p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 </a:t>
            </a:r>
          </a:p>
          <a:p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</a:rPr>
              <a:t>magician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</a:rPr>
              <a:t>decision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, fascination,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</a:rPr>
              <a:t>execution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</a:rPr>
              <a:t>delirious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fr-FR" sz="2000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 ***</a:t>
            </a:r>
          </a:p>
          <a:p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 </a:t>
            </a:r>
          </a:p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Ex: Quel est le point commun à chacune de ces deux listes de mots ?</a:t>
            </a:r>
          </a:p>
          <a:p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 </a:t>
            </a:r>
          </a:p>
          <a:p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a. </a:t>
            </a:r>
            <a:r>
              <a:rPr lang="en-US" sz="2000" i="1" dirty="0">
                <a:solidFill>
                  <a:schemeClr val="bg1"/>
                </a:solidFill>
                <a:latin typeface="Calibri" pitchFamily="34" charset="0"/>
              </a:rPr>
              <a:t>variation, repetition, intrusion, exhibition, collection, auction</a:t>
            </a:r>
            <a:endParaRPr lang="fr-FR" sz="20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	b. </a:t>
            </a:r>
            <a:r>
              <a:rPr lang="en-US" sz="2000" i="1" dirty="0">
                <a:solidFill>
                  <a:schemeClr val="bg1"/>
                </a:solidFill>
                <a:latin typeface="Calibri" pitchFamily="34" charset="0"/>
              </a:rPr>
              <a:t>ironic, pathetic, tragic, realistic</a:t>
            </a:r>
            <a:endParaRPr lang="fr-FR" sz="20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 </a:t>
            </a:r>
            <a:endParaRPr lang="fr-FR" sz="20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Calibri" pitchFamily="34" charset="0"/>
              </a:rPr>
              <a:t>A l’écoute, repère la syllabe accentuée. Quelles règles peux-tu en déduire 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fr-FR" sz="2200" b="1" dirty="0">
                <a:solidFill>
                  <a:schemeClr val="bg1"/>
                </a:solidFill>
              </a:rPr>
              <a:t>-Travail complémentaire sur la réduction des voyelles dans les syllabes non-accentuées (</a:t>
            </a:r>
            <a:r>
              <a:rPr lang="en-US" sz="2400" dirty="0">
                <a:solidFill>
                  <a:schemeClr val="bg1"/>
                </a:solidFill>
              </a:rPr>
              <a:t>ə)</a:t>
            </a:r>
            <a:endParaRPr lang="fr-FR" sz="22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17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Ex: Souligne la syllabe accentuée dans les mots suivants, puis écoute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1200" b="1" i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b="1" i="1" dirty="0">
                <a:solidFill>
                  <a:schemeClr val="bg1"/>
                </a:solidFill>
              </a:rPr>
              <a:t>	 </a:t>
            </a:r>
            <a:r>
              <a:rPr lang="en-GB" sz="2000" b="1" i="1" dirty="0">
                <a:solidFill>
                  <a:schemeClr val="bg1"/>
                </a:solidFill>
              </a:rPr>
              <a:t>co</a:t>
            </a:r>
            <a:r>
              <a:rPr lang="en-GB" sz="2000" i="1" dirty="0">
                <a:solidFill>
                  <a:schemeClr val="bg1"/>
                </a:solidFill>
              </a:rPr>
              <a:t>mmunities    confid</a:t>
            </a:r>
            <a:r>
              <a:rPr lang="en-GB" sz="2000" b="1" i="1" dirty="0">
                <a:solidFill>
                  <a:schemeClr val="bg1"/>
                </a:solidFill>
              </a:rPr>
              <a:t>en</a:t>
            </a:r>
            <a:r>
              <a:rPr lang="en-GB" sz="2000" i="1" dirty="0">
                <a:solidFill>
                  <a:schemeClr val="bg1"/>
                </a:solidFill>
              </a:rPr>
              <a:t>ce   tech</a:t>
            </a:r>
            <a:r>
              <a:rPr lang="en-GB" sz="2000" b="1" i="1" dirty="0">
                <a:solidFill>
                  <a:schemeClr val="bg1"/>
                </a:solidFill>
              </a:rPr>
              <a:t>no</a:t>
            </a:r>
            <a:r>
              <a:rPr lang="en-GB" sz="2000" i="1" dirty="0">
                <a:solidFill>
                  <a:schemeClr val="bg1"/>
                </a:solidFill>
              </a:rPr>
              <a:t>logical     </a:t>
            </a:r>
            <a:r>
              <a:rPr lang="en-US" sz="2000" b="1" i="1" dirty="0">
                <a:solidFill>
                  <a:schemeClr val="bg1"/>
                </a:solidFill>
              </a:rPr>
              <a:t>con</a:t>
            </a:r>
            <a:r>
              <a:rPr lang="en-US" sz="2000" i="1" dirty="0">
                <a:solidFill>
                  <a:schemeClr val="bg1"/>
                </a:solidFill>
              </a:rPr>
              <a:t>tinue      </a:t>
            </a:r>
            <a:r>
              <a:rPr lang="en-US" sz="2000" b="1" i="1" dirty="0">
                <a:solidFill>
                  <a:schemeClr val="bg1"/>
                </a:solidFill>
              </a:rPr>
              <a:t>a</a:t>
            </a:r>
            <a:r>
              <a:rPr lang="en-US" sz="2000" i="1" dirty="0">
                <a:solidFill>
                  <a:schemeClr val="bg1"/>
                </a:solidFill>
              </a:rPr>
              <a:t>round </a:t>
            </a:r>
            <a:endParaRPr lang="fr-FR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           □ə  □ɒ                 □ə  □e            □ə  □ɒ             □ə  □ɒ        □ə   □ æ        </a:t>
            </a:r>
            <a:endParaRPr lang="fr-FR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</a:rPr>
              <a:t> </a:t>
            </a:r>
            <a:endParaRPr lang="fr-FR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Pour chaque mot, indique comment la voyelle en gras se prononce en cochant la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 bonne case.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 S’agit-il de la voyelle accentuée ? Qu’en déduis-tu 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1500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r-FR" sz="1500" dirty="0">
                <a:solidFill>
                  <a:schemeClr val="bg1"/>
                </a:solidFill>
              </a:rPr>
              <a:t>***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15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Ex: Ecoute ces mots issus du texte et souligne la syllabe accentuée 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 </a:t>
            </a:r>
            <a:endParaRPr lang="fr-FR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i="1" dirty="0">
                <a:solidFill>
                  <a:schemeClr val="bg1"/>
                </a:solidFill>
              </a:rPr>
              <a:t>	</a:t>
            </a:r>
            <a:r>
              <a:rPr lang="en-US" sz="2000" i="1" dirty="0">
                <a:solidFill>
                  <a:schemeClr val="bg1"/>
                </a:solidFill>
              </a:rPr>
              <a:t>letter – measure – ever – forget – asleep – second – breakfast – around – about</a:t>
            </a:r>
            <a:endParaRPr lang="fr-FR" sz="2000" i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</a:rPr>
              <a:t> </a:t>
            </a:r>
            <a:endParaRPr lang="fr-FR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a. Quel son voyelle contient la syllabe </a:t>
            </a:r>
            <a:r>
              <a:rPr lang="fr-FR" sz="2000" b="1" dirty="0">
                <a:solidFill>
                  <a:schemeClr val="bg1"/>
                </a:solidFill>
              </a:rPr>
              <a:t>inaccentuée</a:t>
            </a:r>
            <a:r>
              <a:rPr lang="fr-FR" sz="2000" dirty="0">
                <a:solidFill>
                  <a:schemeClr val="bg1"/>
                </a:solidFill>
              </a:rPr>
              <a:t> dans chacun de ces mots? /… /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b. Enonce la règle 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Quand, dans un mot de deux syllabes, l’une des deux syllabes contient la voyelle …….…  , la voyelle de l’autre syllabe est  ………..   (prononcée /.../)</a:t>
            </a:r>
          </a:p>
          <a:p>
            <a:pPr>
              <a:lnSpc>
                <a:spcPct val="80000"/>
              </a:lnSpc>
            </a:pPr>
            <a:endParaRPr lang="fr-FR" sz="1500" dirty="0"/>
          </a:p>
        </p:txBody>
      </p:sp>
      <p:pic>
        <p:nvPicPr>
          <p:cNvPr id="19459" name="Imag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457200" y="422597"/>
            <a:ext cx="8229600" cy="25479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-Travail sur la réduction vocalique dans les mots grammaticaux (formes </a:t>
            </a:r>
          </a:p>
          <a:p>
            <a:pPr>
              <a:buFont typeface="Arial" charset="0"/>
              <a:buNone/>
            </a:pPr>
            <a:r>
              <a:rPr lang="fr-FR" sz="2000" b="1" dirty="0">
                <a:solidFill>
                  <a:schemeClr val="bg1"/>
                </a:solidFill>
              </a:rPr>
              <a:t>faibles):</a:t>
            </a:r>
          </a:p>
        </p:txBody>
      </p:sp>
      <p:pic>
        <p:nvPicPr>
          <p:cNvPr id="20483" name="Imag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1393035"/>
            <a:ext cx="5355679" cy="410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486" name="Imag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3" y="476250"/>
            <a:ext cx="8002587" cy="6149976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10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fr-FR" sz="2200" dirty="0">
                <a:solidFill>
                  <a:schemeClr val="bg1"/>
                </a:solidFill>
              </a:rPr>
              <a:t>-</a:t>
            </a:r>
            <a:r>
              <a:rPr lang="fr-FR" sz="2200" b="1" dirty="0">
                <a:solidFill>
                  <a:schemeClr val="bg1"/>
                </a:solidFill>
              </a:rPr>
              <a:t>Entravée</a:t>
            </a:r>
            <a:r>
              <a:rPr lang="fr-FR" sz="2200" dirty="0">
                <a:solidFill>
                  <a:schemeClr val="bg1"/>
                </a:solidFill>
              </a:rPr>
              <a:t> = voyelle dont le son est stoppé par l’élément qui suit. </a:t>
            </a:r>
          </a:p>
          <a:p>
            <a:pPr marL="0" indent="0">
              <a:buFont typeface="Arial" charset="0"/>
              <a:buNone/>
            </a:pPr>
            <a:r>
              <a:rPr lang="fr-FR" sz="2200" dirty="0">
                <a:solidFill>
                  <a:schemeClr val="bg1"/>
                </a:solidFill>
              </a:rPr>
              <a:t>	</a:t>
            </a:r>
            <a:r>
              <a:rPr lang="fr-FR" sz="2200" b="1" u="sng" dirty="0">
                <a:solidFill>
                  <a:schemeClr val="bg1"/>
                </a:solidFill>
              </a:rPr>
              <a:t>V</a:t>
            </a:r>
            <a:r>
              <a:rPr lang="fr-FR" sz="2200" b="1" dirty="0">
                <a:solidFill>
                  <a:schemeClr val="bg1"/>
                </a:solidFill>
              </a:rPr>
              <a:t>C# ou </a:t>
            </a:r>
            <a:r>
              <a:rPr lang="fr-FR" sz="2200" b="1" u="sng" dirty="0">
                <a:solidFill>
                  <a:schemeClr val="bg1"/>
                </a:solidFill>
              </a:rPr>
              <a:t>V</a:t>
            </a:r>
            <a:r>
              <a:rPr lang="fr-FR" sz="2200" b="1" dirty="0">
                <a:solidFill>
                  <a:schemeClr val="bg1"/>
                </a:solidFill>
              </a:rPr>
              <a:t>C</a:t>
            </a:r>
            <a:r>
              <a:rPr lang="fr-FR" sz="2200" b="1" baseline="30000" dirty="0">
                <a:solidFill>
                  <a:schemeClr val="bg1"/>
                </a:solidFill>
              </a:rPr>
              <a:t>2</a:t>
            </a:r>
            <a:endParaRPr lang="fr-FR" sz="22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fr-FR" sz="2200" dirty="0">
                <a:solidFill>
                  <a:schemeClr val="bg1"/>
                </a:solidFill>
              </a:rPr>
              <a:t>-</a:t>
            </a:r>
            <a:r>
              <a:rPr lang="fr-FR" sz="2200" b="1" dirty="0">
                <a:solidFill>
                  <a:schemeClr val="bg1"/>
                </a:solidFill>
              </a:rPr>
              <a:t>Libre</a:t>
            </a:r>
            <a:r>
              <a:rPr lang="fr-FR" sz="2200" dirty="0">
                <a:solidFill>
                  <a:schemeClr val="bg1"/>
                </a:solidFill>
              </a:rPr>
              <a:t> = voyelle dont le son n’est pas stoppé par l’élément qui suit.</a:t>
            </a:r>
          </a:p>
          <a:p>
            <a:pPr marL="0" indent="0">
              <a:buFont typeface="Arial" charset="0"/>
              <a:buNone/>
            </a:pPr>
            <a:r>
              <a:rPr lang="fr-FR" sz="2200" dirty="0">
                <a:solidFill>
                  <a:schemeClr val="bg1"/>
                </a:solidFill>
              </a:rPr>
              <a:t>	</a:t>
            </a:r>
            <a:r>
              <a:rPr lang="fr-FR" sz="2200" b="1" u="sng" dirty="0">
                <a:solidFill>
                  <a:schemeClr val="bg1"/>
                </a:solidFill>
              </a:rPr>
              <a:t>V</a:t>
            </a:r>
            <a:r>
              <a:rPr lang="fr-FR" sz="2200" b="1" dirty="0">
                <a:solidFill>
                  <a:schemeClr val="bg1"/>
                </a:solidFill>
              </a:rPr>
              <a:t>CV, </a:t>
            </a:r>
            <a:r>
              <a:rPr lang="fr-FR" sz="2200" b="1" u="sng" dirty="0">
                <a:solidFill>
                  <a:schemeClr val="bg1"/>
                </a:solidFill>
              </a:rPr>
              <a:t>V</a:t>
            </a:r>
            <a:r>
              <a:rPr lang="fr-FR" sz="2200" b="1" dirty="0">
                <a:solidFill>
                  <a:schemeClr val="bg1"/>
                </a:solidFill>
              </a:rPr>
              <a:t>V</a:t>
            </a:r>
          </a:p>
          <a:p>
            <a:pPr marL="0" indent="0">
              <a:buFont typeface="Arial" charset="0"/>
              <a:buNone/>
            </a:pPr>
            <a:endParaRPr lang="en-US" sz="22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2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200" b="1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742113"/>
            <a:ext cx="9144000" cy="115887"/>
          </a:xfrm>
          <a:prstGeom prst="rect">
            <a:avLst/>
          </a:prstGeom>
          <a:solidFill>
            <a:srgbClr val="F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1507" name="Imag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5553075"/>
            <a:ext cx="1952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0" y="-1587"/>
            <a:ext cx="9144000" cy="1054324"/>
          </a:xfrm>
          <a:prstGeom prst="rect">
            <a:avLst/>
          </a:prstGeom>
          <a:solidFill>
            <a:srgbClr val="F76B2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600" b="1" dirty="0">
                <a:latin typeface="Calibri" pitchFamily="34" charset="0"/>
              </a:rPr>
              <a:t>2. Le système phonémique et le lien graphie phonie</a:t>
            </a:r>
            <a:endParaRPr lang="fr-FR" sz="3600" dirty="0">
              <a:latin typeface="Calibri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31FFDE-FA93-4602-8802-80A6DFE30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53383"/>
              </p:ext>
            </p:extLst>
          </p:nvPr>
        </p:nvGraphicFramePr>
        <p:xfrm>
          <a:off x="1619672" y="1268760"/>
          <a:ext cx="5739765" cy="3507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11183193"/>
                    </a:ext>
                  </a:extLst>
                </a:gridCol>
                <a:gridCol w="1041028">
                  <a:extLst>
                    <a:ext uri="{9D8B030D-6E8A-4147-A177-3AD203B41FA5}">
                      <a16:colId xmlns:a16="http://schemas.microsoft.com/office/drawing/2014/main" val="1786501075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640420633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891040331"/>
                    </a:ext>
                  </a:extLst>
                </a:gridCol>
                <a:gridCol w="1350645">
                  <a:extLst>
                    <a:ext uri="{9D8B030D-6E8A-4147-A177-3AD203B41FA5}">
                      <a16:colId xmlns:a16="http://schemas.microsoft.com/office/drawing/2014/main" val="112582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Voyelles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entravées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Voyelles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libres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332176"/>
                  </a:ext>
                </a:extLst>
              </a:tr>
              <a:tr h="17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Valeur</a:t>
                      </a:r>
                      <a:r>
                        <a:rPr lang="en-US" sz="1400" b="1" dirty="0">
                          <a:effectLst/>
                        </a:rPr>
                        <a:t> de base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Valeur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modifée</a:t>
                      </a:r>
                      <a:r>
                        <a:rPr lang="en-US" sz="1400" b="1" dirty="0">
                          <a:effectLst/>
                        </a:rPr>
                        <a:t> par &lt;r&gt;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 err="1">
                          <a:effectLst/>
                        </a:rPr>
                        <a:t>Valeur</a:t>
                      </a:r>
                      <a:r>
                        <a:rPr lang="en-US" sz="1400" b="1" u="sng" dirty="0">
                          <a:effectLst/>
                        </a:rPr>
                        <a:t> de base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Valeur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modifée</a:t>
                      </a:r>
                      <a:r>
                        <a:rPr lang="en-US" sz="1400" b="1" dirty="0">
                          <a:effectLst/>
                        </a:rPr>
                        <a:t> par &lt;r&gt;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84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&lt;a&gt;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rat /æ/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car /ɑ:/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rate / eɪ/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rare /eə/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33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&lt;e&gt;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pet /e/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fern /ɜ:/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these /i:/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mere /ɪə/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11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</a:t>
                      </a:r>
                      <a:r>
                        <a:rPr lang="en-US" sz="1600" dirty="0" err="1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</a:rPr>
                        <a:t>, y&gt;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sit /ɪ/</a:t>
                      </a:r>
                      <a:endParaRPr lang="fr-FR" sz="14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fir /ɜ:/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site /</a:t>
                      </a:r>
                      <a:r>
                        <a:rPr lang="en-US" sz="1400" dirty="0" err="1">
                          <a:effectLst/>
                        </a:rPr>
                        <a:t>aɪ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fire /</a:t>
                      </a:r>
                      <a:r>
                        <a:rPr lang="en-US" sz="1400" dirty="0" err="1">
                          <a:effectLst/>
                        </a:rPr>
                        <a:t>aɪə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5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&lt;o&gt;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/ɒ/</a:t>
                      </a:r>
                      <a:endParaRPr lang="fr-FR" sz="14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nor /ɔ:/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note /</a:t>
                      </a:r>
                      <a:r>
                        <a:rPr lang="en-US" sz="1400" dirty="0" err="1">
                          <a:effectLst/>
                        </a:rPr>
                        <a:t>əʊ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more /ɔ:/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991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&lt;u&gt;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69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bus /ʌ/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>
                          <a:effectLst/>
                        </a:rPr>
                        <a:t>/ʊ) </a:t>
                      </a:r>
                      <a:endParaRPr lang="fr-FR" sz="14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fur /ɜ:/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tube /(j)u:/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pure /(j)</a:t>
                      </a:r>
                      <a:r>
                        <a:rPr lang="en-US" sz="1400" dirty="0" err="1">
                          <a:effectLst/>
                        </a:rPr>
                        <a:t>ʊə</a:t>
                      </a:r>
                      <a:r>
                        <a:rPr lang="en-US" sz="1400" dirty="0">
                          <a:effectLst/>
                        </a:rPr>
                        <a:t>/, /ɔ:/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90409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628</Words>
  <Application>Microsoft Office PowerPoint</Application>
  <PresentationFormat>Affichage à l'écran (4:3)</PresentationFormat>
  <Paragraphs>283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Thème Office</vt:lpstr>
      <vt:lpstr>Enseigner la phonologie en option LLCER anglais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la phonologie en option LLCER anglais</dc:title>
  <dc:creator>Heather Leather</dc:creator>
  <cp:lastModifiedBy>Heather Leather</cp:lastModifiedBy>
  <cp:revision>28</cp:revision>
  <dcterms:created xsi:type="dcterms:W3CDTF">2019-10-16T08:03:41Z</dcterms:created>
  <dcterms:modified xsi:type="dcterms:W3CDTF">2019-10-17T16:28:32Z</dcterms:modified>
</cp:coreProperties>
</file>