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5"/>
  </p:notesMasterIdLst>
  <p:handoutMasterIdLst>
    <p:handoutMasterId r:id="rId26"/>
  </p:handoutMasterIdLst>
  <p:sldIdLst>
    <p:sldId id="338" r:id="rId5"/>
    <p:sldId id="335" r:id="rId6"/>
    <p:sldId id="339" r:id="rId7"/>
    <p:sldId id="340" r:id="rId8"/>
    <p:sldId id="350" r:id="rId9"/>
    <p:sldId id="341" r:id="rId10"/>
    <p:sldId id="342" r:id="rId11"/>
    <p:sldId id="343" r:id="rId12"/>
    <p:sldId id="344" r:id="rId13"/>
    <p:sldId id="355" r:id="rId14"/>
    <p:sldId id="356" r:id="rId15"/>
    <p:sldId id="345" r:id="rId16"/>
    <p:sldId id="346" r:id="rId17"/>
    <p:sldId id="347" r:id="rId18"/>
    <p:sldId id="348" r:id="rId19"/>
    <p:sldId id="349" r:id="rId20"/>
    <p:sldId id="351" r:id="rId21"/>
    <p:sldId id="352" r:id="rId22"/>
    <p:sldId id="353" r:id="rId23"/>
    <p:sldId id="354" r:id="rId2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8"/>
            <p14:sldId id="335"/>
            <p14:sldId id="339"/>
            <p14:sldId id="340"/>
            <p14:sldId id="350"/>
            <p14:sldId id="341"/>
            <p14:sldId id="342"/>
            <p14:sldId id="343"/>
            <p14:sldId id="344"/>
            <p14:sldId id="355"/>
            <p14:sldId id="356"/>
            <p14:sldId id="345"/>
            <p14:sldId id="346"/>
            <p14:sldId id="347"/>
            <p14:sldId id="348"/>
            <p14:sldId id="349"/>
            <p14:sldId id="351"/>
            <p14:sldId id="352"/>
            <p14:sldId id="353"/>
            <p14:sldId id="35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4660" autoAdjust="0"/>
  </p:normalViewPr>
  <p:slideViewPr>
    <p:cSldViewPr showGuides="1">
      <p:cViewPr varScale="1">
        <p:scale>
          <a:sx n="112" d="100"/>
          <a:sy n="112" d="100"/>
        </p:scale>
        <p:origin x="78" y="102"/>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2A172-8EE3-43D5-B033-90738B1D3CDD}" type="datetimeFigureOut">
              <a:rPr lang="fr-FR" smtClean="0"/>
              <a:t>28/10/2020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50B35-EA6C-4FC8-8043-F4234646547C}" type="slidenum">
              <a:rPr lang="fr-FR" smtClean="0"/>
              <a:t>‹N°›</a:t>
            </a:fld>
            <a:endParaRPr lang="fr-FR"/>
          </a:p>
        </p:txBody>
      </p:sp>
    </p:spTree>
    <p:extLst>
      <p:ext uri="{BB962C8B-B14F-4D97-AF65-F5344CB8AC3E}">
        <p14:creationId xmlns:p14="http://schemas.microsoft.com/office/powerpoint/2010/main" val="356869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28/10/2020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baseline="0">
                <a:latin typeface="Marianne" panose="02000000000000000000" pitchFamily="50" charset="0"/>
              </a:defRPr>
            </a:lvl1pPr>
          </a:lstStyle>
          <a:p>
            <a:r>
              <a:rPr lang="fr-FR" dirty="0" smtClean="0"/>
              <a:t>Intitulé de la direction/service interministérielle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90000"/>
            <a:ext cx="3744416" cy="3767745"/>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dirty="0" smtClean="0"/>
              <a:t>XX/XX/XXXX</a:t>
            </a:r>
            <a:endParaRPr lang="fr-FR" cap="all" dirty="0"/>
          </a:p>
        </p:txBody>
      </p:sp>
      <p:sp>
        <p:nvSpPr>
          <p:cNvPr id="3" name="Espace réservé du pied de page 2"/>
          <p:cNvSpPr>
            <a:spLocks noGrp="1"/>
          </p:cNvSpPr>
          <p:nvPr>
            <p:ph type="ftr" sz="quarter" idx="11"/>
          </p:nvPr>
        </p:nvSpPr>
        <p:spPr bwMode="gray">
          <a:xfrm>
            <a:off x="395536" y="4803998"/>
            <a:ext cx="5759984" cy="339502"/>
          </a:xfrm>
        </p:spPr>
        <p:txBody>
          <a:bodyPr/>
          <a:lstStyle>
            <a:lvl1pPr>
              <a:defRPr baseline="0">
                <a:latin typeface="Arial" panose="020B0604020202020204" pitchFamily="34" charset="0"/>
              </a:defRPr>
            </a:lvl1pPr>
          </a:lstStyle>
          <a:p>
            <a:r>
              <a:rPr lang="fr-FR" dirty="0" smtClean="0"/>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5536" y="4783500"/>
            <a:ext cx="8388464"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34692"/>
            <a:ext cx="1948852" cy="1960994"/>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dirty="0" smtClean="0"/>
              <a:t>XX/XX/XXXX</a:t>
            </a:r>
            <a:endParaRPr lang="fr-FR" cap="all" dirty="0"/>
          </a:p>
        </p:txBody>
      </p:sp>
      <p:sp>
        <p:nvSpPr>
          <p:cNvPr id="5" name="Espace réservé du pied de page 4"/>
          <p:cNvSpPr>
            <a:spLocks noGrp="1"/>
          </p:cNvSpPr>
          <p:nvPr>
            <p:ph type="ftr" sz="quarter" idx="3"/>
          </p:nvPr>
        </p:nvSpPr>
        <p:spPr bwMode="gray">
          <a:xfrm>
            <a:off x="319602" y="4783500"/>
            <a:ext cx="5835918"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dirty="0" smtClean="0"/>
              <a:t>Intitulé de la direction/service =</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32344"/>
            <a:ext cx="864096" cy="86948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cache.media.education.gouv.fr/file/18/53/0/Livret_scolaire_voie_technologique_annexe2_1276530.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twinning.fr/" TargetMode="External"/><Relationship Id="rId2" Type="http://schemas.openxmlformats.org/officeDocument/2006/relationships/hyperlink" Target="https://eduscol.education.fr/pid39038/programmes-et-ressources-voies-generale-et-technologique.html"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creg.ac-versailles.fr/IMG/pdf/etlv_stmg_croisement_des_programmes.pdf" TargetMode="External"/><Relationship Id="rId2" Type="http://schemas.openxmlformats.org/officeDocument/2006/relationships/hyperlink" Target="https://www.youtube.com/watch?reload=9&amp;v=IeGOiU7jtDQ&amp;feature=youtu.be" TargetMode="External"/><Relationship Id="rId1" Type="http://schemas.openxmlformats.org/officeDocument/2006/relationships/slideLayout" Target="../slideLayouts/slideLayout3.xml"/><Relationship Id="rId6" Type="http://schemas.openxmlformats.org/officeDocument/2006/relationships/hyperlink" Target="https://cache.media.eduscol.education.fr/file/fam_metiers_et_R_pedagogiques/32/2/Vade-mecum_co-intervention_1081322.pdf" TargetMode="External"/><Relationship Id="rId5" Type="http://schemas.openxmlformats.org/officeDocument/2006/relationships/hyperlink" Target="https://pedagogie.ac-reunion.fr/fileadmin/ANNEXES-ACADEMIQUES/03-PEDAGOGIE/03-LYCEE/Voie-generale-technologique/Economie-gestion/ressources/smtg/etvl/ETLV-LaReunion_V3.pdf" TargetMode="External"/><Relationship Id="rId4" Type="http://schemas.openxmlformats.org/officeDocument/2006/relationships/hyperlink" Target="https://eduscol.education.fr/cid144133/etlv-bac-2021.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ac-paris.fr/portail/jcms/p1_1902676/etlv-tester-et-ameliorer-son-anglai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95536" y="2726798"/>
            <a:ext cx="8388464" cy="2077200"/>
          </a:xfrm>
        </p:spPr>
        <p:txBody>
          <a:bodyPr/>
          <a:lstStyle/>
          <a:p>
            <a:pPr lvl="1" algn="ctr"/>
            <a:endParaRPr lang="fr-FR" dirty="0"/>
          </a:p>
          <a:p>
            <a:pPr lvl="1" algn="ctr"/>
            <a:r>
              <a:rPr lang="fr-FR" dirty="0" smtClean="0"/>
              <a:t>Classe virtuelle </a:t>
            </a:r>
          </a:p>
          <a:p>
            <a:pPr lvl="1" algn="ctr"/>
            <a:endParaRPr lang="fr-FR" dirty="0"/>
          </a:p>
          <a:p>
            <a:pPr lvl="1" algn="ctr"/>
            <a:r>
              <a:rPr lang="fr-FR" dirty="0" smtClean="0"/>
              <a:t>Lundi </a:t>
            </a:r>
            <a:r>
              <a:rPr lang="fr-FR" dirty="0"/>
              <a:t>5</a:t>
            </a:r>
            <a:r>
              <a:rPr lang="fr-FR" dirty="0" smtClean="0"/>
              <a:t> octobre 2020</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1259632" y="1923678"/>
            <a:ext cx="6480720" cy="677108"/>
          </a:xfrm>
          <a:prstGeom prst="rect">
            <a:avLst/>
          </a:prstGeom>
          <a:ln w="12700">
            <a:solidFill>
              <a:schemeClr val="tx1"/>
            </a:solidFill>
          </a:ln>
        </p:spPr>
        <p:txBody>
          <a:bodyPr wrap="square">
            <a:spAutoFit/>
          </a:bodyPr>
          <a:lstStyle/>
          <a:p>
            <a:pPr lvl="1" algn="ctr"/>
            <a:r>
              <a:rPr lang="fr-FR" b="1" dirty="0"/>
              <a:t>ETLV</a:t>
            </a:r>
            <a:r>
              <a:rPr lang="fr-FR" dirty="0"/>
              <a:t/>
            </a:r>
            <a:br>
              <a:rPr lang="fr-FR" dirty="0"/>
            </a:br>
            <a:r>
              <a:rPr lang="fr-FR" sz="2000" b="1" dirty="0"/>
              <a:t>Enseignement technologique en langue vivante</a:t>
            </a:r>
          </a:p>
        </p:txBody>
      </p:sp>
    </p:spTree>
    <p:extLst>
      <p:ext uri="{BB962C8B-B14F-4D97-AF65-F5344CB8AC3E}">
        <p14:creationId xmlns:p14="http://schemas.microsoft.com/office/powerpoint/2010/main" val="393111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8" name="Rectangle 7"/>
          <p:cNvSpPr/>
          <p:nvPr/>
        </p:nvSpPr>
        <p:spPr>
          <a:xfrm>
            <a:off x="456429" y="381888"/>
            <a:ext cx="8327571" cy="4278094"/>
          </a:xfrm>
          <a:prstGeom prst="rect">
            <a:avLst/>
          </a:prstGeom>
        </p:spPr>
        <p:txBody>
          <a:bodyPr wrap="square">
            <a:spAutoFit/>
          </a:bodyPr>
          <a:lstStyle/>
          <a:p>
            <a:pPr algn="ctr"/>
            <a:r>
              <a:rPr lang="fr-FR" sz="1600" b="1" dirty="0"/>
              <a:t>Le contrôle continu en LVA + ET LV </a:t>
            </a:r>
          </a:p>
          <a:p>
            <a:r>
              <a:rPr lang="fr-FR" sz="1600" dirty="0"/>
              <a:t> </a:t>
            </a:r>
          </a:p>
          <a:p>
            <a:r>
              <a:rPr lang="fr-FR" sz="1600" dirty="0"/>
              <a:t>Les évaluations et positionnement des élèves au cours du cycle terminal : </a:t>
            </a:r>
          </a:p>
          <a:p>
            <a:r>
              <a:rPr lang="fr-FR" sz="1600" dirty="0"/>
              <a:t> </a:t>
            </a:r>
          </a:p>
          <a:p>
            <a:r>
              <a:rPr lang="fr-FR" sz="1600" dirty="0"/>
              <a:t>L’ETLV étant intégré à la LVA, on proposera des évaluations qui intègrent la dimension ETLV notamment dans les activités langagières orales qui doivent être privilégiées </a:t>
            </a:r>
            <a:r>
              <a:rPr lang="fr-FR" sz="1600" dirty="0" smtClean="0"/>
              <a:t>:</a:t>
            </a:r>
            <a:endParaRPr lang="fr-FR" sz="1600" dirty="0"/>
          </a:p>
          <a:p>
            <a:pPr marL="893763" indent="-893763"/>
            <a:r>
              <a:rPr lang="fr-FR" sz="1600" dirty="0"/>
              <a:t> </a:t>
            </a:r>
            <a:r>
              <a:rPr lang="fr-FR" sz="1600" dirty="0" smtClean="0"/>
              <a:t>	- prises </a:t>
            </a:r>
            <a:r>
              <a:rPr lang="fr-FR" sz="1600" dirty="0"/>
              <a:t>de parole en continu et en interaction entre pairs ou avec les enseignants </a:t>
            </a:r>
            <a:endParaRPr lang="fr-FR" sz="1600" dirty="0" smtClean="0"/>
          </a:p>
          <a:p>
            <a:r>
              <a:rPr lang="fr-FR" sz="1600" dirty="0"/>
              <a:t>	</a:t>
            </a:r>
            <a:r>
              <a:rPr lang="fr-FR" sz="1600" dirty="0" smtClean="0"/>
              <a:t>- compréhension </a:t>
            </a:r>
            <a:r>
              <a:rPr lang="fr-FR" sz="1600" dirty="0"/>
              <a:t>de documents audio ou vidéo </a:t>
            </a:r>
          </a:p>
          <a:p>
            <a:r>
              <a:rPr lang="fr-FR" sz="1600" dirty="0"/>
              <a:t> </a:t>
            </a:r>
          </a:p>
          <a:p>
            <a:r>
              <a:rPr lang="fr-FR" sz="1600" dirty="0"/>
              <a:t>Les notes et positionnements des élèves : </a:t>
            </a:r>
          </a:p>
          <a:p>
            <a:r>
              <a:rPr lang="fr-FR" sz="1600" dirty="0"/>
              <a:t> </a:t>
            </a:r>
            <a:r>
              <a:rPr lang="fr-FR" sz="1600" dirty="0" smtClean="0"/>
              <a:t>	- ne </a:t>
            </a:r>
            <a:r>
              <a:rPr lang="fr-FR" sz="1600" dirty="0"/>
              <a:t>doivent pas figurer à part de la LVA sur les bulletins  ;</a:t>
            </a:r>
          </a:p>
          <a:p>
            <a:pPr lvl="0"/>
            <a:r>
              <a:rPr lang="fr-FR" sz="1600" dirty="0" smtClean="0"/>
              <a:t>	- ne </a:t>
            </a:r>
            <a:r>
              <a:rPr lang="fr-FR" sz="1600" dirty="0"/>
              <a:t>doivent pas figurer dans enseignement technologique ;</a:t>
            </a:r>
          </a:p>
          <a:p>
            <a:pPr lvl="0"/>
            <a:r>
              <a:rPr lang="fr-FR" sz="1600" dirty="0" smtClean="0"/>
              <a:t>	- sont </a:t>
            </a:r>
            <a:r>
              <a:rPr lang="fr-FR" sz="1600" dirty="0"/>
              <a:t>représentatifs du travail réalisé en LVA-ETLV </a:t>
            </a:r>
          </a:p>
          <a:p>
            <a:r>
              <a:rPr lang="fr-FR" sz="1600" dirty="0"/>
              <a:t> </a:t>
            </a:r>
          </a:p>
          <a:p>
            <a:r>
              <a:rPr lang="fr-FR" sz="1600" dirty="0"/>
              <a:t>L’appréciation littérale rédigée conjointement par les 2 professeurs pourra faire mention de l’investissement des élèves dans les séances ETLV. </a:t>
            </a:r>
          </a:p>
        </p:txBody>
      </p:sp>
    </p:spTree>
    <p:extLst>
      <p:ext uri="{BB962C8B-B14F-4D97-AF65-F5344CB8AC3E}">
        <p14:creationId xmlns:p14="http://schemas.microsoft.com/office/powerpoint/2010/main" val="386182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2" name="Rectangle 1"/>
          <p:cNvSpPr/>
          <p:nvPr/>
        </p:nvSpPr>
        <p:spPr>
          <a:xfrm>
            <a:off x="568172" y="123478"/>
            <a:ext cx="8468324" cy="1018227"/>
          </a:xfrm>
          <a:prstGeom prst="rect">
            <a:avLst/>
          </a:prstGeom>
        </p:spPr>
        <p:txBody>
          <a:bodyPr wrap="square">
            <a:spAutoFit/>
          </a:bodyPr>
          <a:lstStyle/>
          <a:p>
            <a:pPr algn="ctr">
              <a:lnSpc>
                <a:spcPct val="107000"/>
              </a:lnSpc>
              <a:spcAft>
                <a:spcPts val="800"/>
              </a:spcAft>
            </a:pPr>
            <a:r>
              <a:rPr lang="fr-FR" b="1" dirty="0">
                <a:latin typeface="Arial" panose="020B0604020202020204" pitchFamily="34" charset="0"/>
                <a:ea typeface="Calibri" panose="020F0502020204030204" pitchFamily="34" charset="0"/>
                <a:cs typeface="Arial" panose="020B0604020202020204" pitchFamily="34" charset="0"/>
              </a:rPr>
              <a:t>LIVRET SCOLAIRE Voie technologique </a:t>
            </a:r>
            <a:endParaRPr lang="fr-FR"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6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https://cache.media.education.gouv.fr/file/18/53/0/Livret_scolaire_voie_technologique_annexe2_1276530.pdf</a:t>
            </a:r>
            <a:endParaRPr lang="fr-FR" sz="1600" dirty="0">
              <a:latin typeface="Arial" panose="020B0604020202020204" pitchFamily="34" charset="0"/>
              <a:ea typeface="Calibri" panose="020F050202020403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1115616" y="872508"/>
            <a:ext cx="7200800" cy="4003498"/>
          </a:xfrm>
          <a:prstGeom prst="rect">
            <a:avLst/>
          </a:prstGeom>
        </p:spPr>
      </p:pic>
    </p:spTree>
    <p:extLst>
      <p:ext uri="{BB962C8B-B14F-4D97-AF65-F5344CB8AC3E}">
        <p14:creationId xmlns:p14="http://schemas.microsoft.com/office/powerpoint/2010/main" val="335662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8" name="Rectangle 7"/>
          <p:cNvSpPr/>
          <p:nvPr/>
        </p:nvSpPr>
        <p:spPr>
          <a:xfrm>
            <a:off x="538843" y="733251"/>
            <a:ext cx="8327571" cy="3970318"/>
          </a:xfrm>
          <a:prstGeom prst="rect">
            <a:avLst/>
          </a:prstGeom>
        </p:spPr>
        <p:txBody>
          <a:bodyPr wrap="square">
            <a:spAutoFit/>
          </a:bodyPr>
          <a:lstStyle/>
          <a:p>
            <a:pPr algn="ctr"/>
            <a:r>
              <a:rPr lang="fr-FR" b="1" dirty="0" smtClean="0"/>
              <a:t>Evaluations communes : les </a:t>
            </a:r>
            <a:r>
              <a:rPr lang="fr-FR" b="1" dirty="0"/>
              <a:t>modalités de </a:t>
            </a:r>
            <a:r>
              <a:rPr lang="fr-FR" b="1" dirty="0" smtClean="0"/>
              <a:t>l’épreuve</a:t>
            </a:r>
          </a:p>
          <a:p>
            <a:pPr algn="ctr"/>
            <a:r>
              <a:rPr lang="fr-FR" dirty="0" smtClean="0"/>
              <a:t>BO </a:t>
            </a:r>
            <a:r>
              <a:rPr lang="fr-FR" dirty="0"/>
              <a:t>n°17 du 25 avril 2019/ </a:t>
            </a:r>
            <a:r>
              <a:rPr lang="fr-FR" dirty="0" smtClean="0"/>
              <a:t>BO </a:t>
            </a:r>
            <a:r>
              <a:rPr lang="fr-FR" dirty="0"/>
              <a:t>spécial N°6 du 31 juillet 2020 </a:t>
            </a:r>
            <a:endParaRPr lang="fr-FR" dirty="0" smtClean="0"/>
          </a:p>
          <a:p>
            <a:pPr algn="ctr"/>
            <a:endParaRPr lang="fr-FR" b="1" dirty="0" smtClean="0"/>
          </a:p>
          <a:p>
            <a:r>
              <a:rPr lang="fr-FR" dirty="0" smtClean="0"/>
              <a:t>• l’épreuve d’ETLV est une épreuve d’expression orale</a:t>
            </a:r>
          </a:p>
          <a:p>
            <a:endParaRPr lang="fr-FR" dirty="0"/>
          </a:p>
          <a:p>
            <a:r>
              <a:rPr lang="fr-FR" dirty="0" smtClean="0"/>
              <a:t>• elle se substitue à l’épreuve d’expression orale de LVA, c’est-à-dire au second temps de l’évaluation commune 3 (EC3) passée au 3</a:t>
            </a:r>
            <a:r>
              <a:rPr lang="fr-FR" baseline="30000" dirty="0" smtClean="0"/>
              <a:t>ème</a:t>
            </a:r>
            <a:r>
              <a:rPr lang="fr-FR" dirty="0" smtClean="0"/>
              <a:t> trimestre de l’année de terminale (avril à juin 2021)</a:t>
            </a:r>
            <a:endParaRPr lang="fr-FR" dirty="0"/>
          </a:p>
          <a:p>
            <a:r>
              <a:rPr lang="fr-FR" dirty="0" smtClean="0"/>
              <a:t>• sa durée est de 10 minutes, sans préparation : 5 minutes de prise de parole en continu par le candidat, puis 5 minutes d’interaction avec le jury.</a:t>
            </a:r>
          </a:p>
          <a:p>
            <a:endParaRPr lang="fr-FR" dirty="0"/>
          </a:p>
          <a:p>
            <a:r>
              <a:rPr lang="fr-FR" dirty="0" smtClean="0"/>
              <a:t>• </a:t>
            </a:r>
            <a:r>
              <a:rPr lang="fr-FR" dirty="0"/>
              <a:t>l</a:t>
            </a:r>
            <a:r>
              <a:rPr lang="fr-FR" dirty="0" smtClean="0"/>
              <a:t>e jury est composé de deux examinateurs : un enseignant de LVA anglais et un enseignant de la discipline de spécialité qui n’ont pas eu les élèves pendant l’année en cours.</a:t>
            </a:r>
            <a:endParaRPr lang="fr-FR" dirty="0"/>
          </a:p>
        </p:txBody>
      </p:sp>
    </p:spTree>
    <p:extLst>
      <p:ext uri="{BB962C8B-B14F-4D97-AF65-F5344CB8AC3E}">
        <p14:creationId xmlns:p14="http://schemas.microsoft.com/office/powerpoint/2010/main" val="8434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8" name="Rectangle 7"/>
          <p:cNvSpPr/>
          <p:nvPr/>
        </p:nvSpPr>
        <p:spPr>
          <a:xfrm>
            <a:off x="473529" y="412665"/>
            <a:ext cx="8278585" cy="4247317"/>
          </a:xfrm>
          <a:prstGeom prst="rect">
            <a:avLst/>
          </a:prstGeom>
        </p:spPr>
        <p:txBody>
          <a:bodyPr wrap="square">
            <a:spAutoFit/>
          </a:bodyPr>
          <a:lstStyle/>
          <a:p>
            <a:pPr algn="ctr"/>
            <a:r>
              <a:rPr lang="fr-FR" b="1" dirty="0"/>
              <a:t>Le contexte de </a:t>
            </a:r>
            <a:r>
              <a:rPr lang="fr-FR" b="1" dirty="0" smtClean="0"/>
              <a:t>l’évaluation</a:t>
            </a:r>
          </a:p>
          <a:p>
            <a:pPr algn="just"/>
            <a:endParaRPr lang="fr-FR" dirty="0"/>
          </a:p>
          <a:p>
            <a:pPr algn="just"/>
            <a:r>
              <a:rPr lang="fr-FR" dirty="0" smtClean="0"/>
              <a:t>Le contexte de l’évaluation est celui des enseignements de spécialité de chaque série</a:t>
            </a:r>
            <a:r>
              <a:rPr lang="fr-FR" dirty="0"/>
              <a:t>. </a:t>
            </a:r>
            <a:endParaRPr lang="fr-FR" dirty="0" smtClean="0"/>
          </a:p>
          <a:p>
            <a:pPr algn="just"/>
            <a:endParaRPr lang="fr-FR" dirty="0" smtClean="0"/>
          </a:p>
          <a:p>
            <a:pPr algn="just"/>
            <a:r>
              <a:rPr lang="fr-FR" dirty="0" smtClean="0"/>
              <a:t>• pour les séries STL, STI2D et STD2A, il s’agit du projet technologique</a:t>
            </a:r>
          </a:p>
          <a:p>
            <a:pPr algn="just"/>
            <a:r>
              <a:rPr lang="fr-FR" dirty="0" smtClean="0"/>
              <a:t> </a:t>
            </a:r>
          </a:p>
          <a:p>
            <a:pPr algn="just"/>
            <a:r>
              <a:rPr lang="fr-FR" dirty="0" smtClean="0"/>
              <a:t>• pour la série STMG, le contexte est celui des organisations (</a:t>
            </a:r>
            <a:r>
              <a:rPr lang="fr-FR" dirty="0"/>
              <a:t>entreprises</a:t>
            </a:r>
            <a:r>
              <a:rPr lang="fr-FR" dirty="0" smtClean="0"/>
              <a:t>, administrations ou associations) </a:t>
            </a:r>
          </a:p>
          <a:p>
            <a:pPr algn="just"/>
            <a:endParaRPr lang="fr-FR" dirty="0" smtClean="0"/>
          </a:p>
          <a:p>
            <a:pPr algn="just"/>
            <a:r>
              <a:rPr lang="fr-FR" dirty="0" smtClean="0"/>
              <a:t>• pour la série STHR, il s’agit d’une situation technologique du  secteur de l’hôtellerie et de la restauration </a:t>
            </a:r>
          </a:p>
          <a:p>
            <a:pPr algn="just"/>
            <a:endParaRPr lang="fr-FR" dirty="0"/>
          </a:p>
          <a:p>
            <a:pPr algn="just"/>
            <a:r>
              <a:rPr lang="fr-FR" dirty="0" smtClean="0"/>
              <a:t>• pour la série ST2S, il s’agit d’un fait social touchant au bien-être  des populations</a:t>
            </a:r>
            <a:endParaRPr lang="fr-FR" dirty="0"/>
          </a:p>
        </p:txBody>
      </p:sp>
    </p:spTree>
    <p:extLst>
      <p:ext uri="{BB962C8B-B14F-4D97-AF65-F5344CB8AC3E}">
        <p14:creationId xmlns:p14="http://schemas.microsoft.com/office/powerpoint/2010/main" val="142611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8" name="Rectangle 7"/>
          <p:cNvSpPr/>
          <p:nvPr/>
        </p:nvSpPr>
        <p:spPr>
          <a:xfrm>
            <a:off x="395536" y="1275606"/>
            <a:ext cx="8427528" cy="2585323"/>
          </a:xfrm>
          <a:prstGeom prst="rect">
            <a:avLst/>
          </a:prstGeom>
        </p:spPr>
        <p:txBody>
          <a:bodyPr wrap="square">
            <a:spAutoFit/>
          </a:bodyPr>
          <a:lstStyle/>
          <a:p>
            <a:pPr algn="ctr"/>
            <a:r>
              <a:rPr lang="fr-FR" b="1" dirty="0"/>
              <a:t>Les supports de </a:t>
            </a:r>
            <a:r>
              <a:rPr lang="fr-FR" b="1" dirty="0" smtClean="0"/>
              <a:t>présentation</a:t>
            </a:r>
          </a:p>
          <a:p>
            <a:pPr algn="just"/>
            <a:endParaRPr lang="fr-FR" dirty="0"/>
          </a:p>
          <a:p>
            <a:pPr algn="just"/>
            <a:r>
              <a:rPr lang="fr-FR" dirty="0" smtClean="0"/>
              <a:t>• les </a:t>
            </a:r>
            <a:r>
              <a:rPr lang="fr-FR" dirty="0"/>
              <a:t>supports utilisés sont </a:t>
            </a:r>
            <a:r>
              <a:rPr lang="fr-FR" dirty="0" smtClean="0"/>
              <a:t>produits </a:t>
            </a:r>
            <a:r>
              <a:rPr lang="fr-FR" dirty="0"/>
              <a:t>par le </a:t>
            </a:r>
            <a:r>
              <a:rPr lang="fr-FR" dirty="0" smtClean="0"/>
              <a:t>candidat</a:t>
            </a:r>
          </a:p>
          <a:p>
            <a:pPr algn="just"/>
            <a:endParaRPr lang="fr-FR" dirty="0"/>
          </a:p>
          <a:p>
            <a:pPr algn="just"/>
            <a:r>
              <a:rPr lang="fr-FR" dirty="0" smtClean="0"/>
              <a:t>• ces </a:t>
            </a:r>
            <a:r>
              <a:rPr lang="fr-FR" dirty="0"/>
              <a:t>supports peuvent être un diaporama, des images ou représentations visuelles, une vidéo (par </a:t>
            </a:r>
            <a:r>
              <a:rPr lang="fr-FR" dirty="0" smtClean="0"/>
              <a:t>exemple, </a:t>
            </a:r>
            <a:r>
              <a:rPr lang="fr-FR" dirty="0"/>
              <a:t>une expérience en laboratoire filmée et commentée par le candidat lors de l’épreuve). Ce sont des supports de prise de parole et non des textes rédigés qui remplacent ou doubleraient la présentation. La charge textuelle, visuelle ou auditive doit être </a:t>
            </a:r>
            <a:r>
              <a:rPr lang="fr-FR" dirty="0" smtClean="0"/>
              <a:t>limitée.</a:t>
            </a:r>
            <a:endParaRPr lang="fr-FR" dirty="0"/>
          </a:p>
        </p:txBody>
      </p:sp>
    </p:spTree>
    <p:extLst>
      <p:ext uri="{BB962C8B-B14F-4D97-AF65-F5344CB8AC3E}">
        <p14:creationId xmlns:p14="http://schemas.microsoft.com/office/powerpoint/2010/main" val="44690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17" name="Rectangle 16"/>
          <p:cNvSpPr/>
          <p:nvPr/>
        </p:nvSpPr>
        <p:spPr>
          <a:xfrm>
            <a:off x="408214" y="279683"/>
            <a:ext cx="8484266" cy="4524315"/>
          </a:xfrm>
          <a:prstGeom prst="rect">
            <a:avLst/>
          </a:prstGeom>
        </p:spPr>
        <p:txBody>
          <a:bodyPr wrap="square">
            <a:spAutoFit/>
          </a:bodyPr>
          <a:lstStyle/>
          <a:p>
            <a:pPr algn="ctr"/>
            <a:r>
              <a:rPr lang="fr-FR" b="1" dirty="0"/>
              <a:t>Vos documents de </a:t>
            </a:r>
            <a:r>
              <a:rPr lang="fr-FR" b="1" dirty="0" smtClean="0"/>
              <a:t>référence</a:t>
            </a:r>
          </a:p>
          <a:p>
            <a:pPr algn="just"/>
            <a:endParaRPr lang="fr-FR" dirty="0"/>
          </a:p>
          <a:p>
            <a:pPr marL="285750" indent="-285750" algn="just">
              <a:buFont typeface="Arial" panose="020B0604020202020204" pitchFamily="34" charset="0"/>
              <a:buChar char="•"/>
            </a:pPr>
            <a:r>
              <a:rPr lang="fr-FR" dirty="0" smtClean="0"/>
              <a:t>B.O spécial N°1 du 22 janvier 2019 : Programmes d’enseignement de la classe de seconde générale et technologique, de la classe de première de la voie générale et de  la classe de première de la voie technologique</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B.O </a:t>
            </a:r>
            <a:r>
              <a:rPr lang="fr-FR" dirty="0"/>
              <a:t>n°17 du 25 avril 2019 (Épreuves communes de contrôle continu de langues vivantes A et B session 2021) et B.O n°29 du 19 juillet 2018 </a:t>
            </a:r>
            <a:r>
              <a:rPr lang="fr-FR" dirty="0" smtClean="0"/>
              <a:t>(définition </a:t>
            </a:r>
            <a:r>
              <a:rPr lang="fr-FR" dirty="0"/>
              <a:t>des épreuves à compter du </a:t>
            </a:r>
            <a:r>
              <a:rPr lang="fr-FR" dirty="0" smtClean="0"/>
              <a:t>2021)</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smtClean="0"/>
              <a:t>B.O </a:t>
            </a:r>
            <a:r>
              <a:rPr lang="fr-FR" dirty="0"/>
              <a:t>spécial N°6 du 31 juillet 2020 : Baccalauréat général et </a:t>
            </a:r>
            <a:r>
              <a:rPr lang="fr-FR" dirty="0" smtClean="0"/>
              <a:t>technologique. Modalités </a:t>
            </a:r>
            <a:r>
              <a:rPr lang="fr-FR" dirty="0"/>
              <a:t>d'organisation du contrôle continu à compter de la session 2021</a:t>
            </a:r>
          </a:p>
          <a:p>
            <a:pPr algn="just"/>
            <a:endParaRPr lang="fr-FR" dirty="0"/>
          </a:p>
          <a:p>
            <a:pPr marL="285750" indent="-285750" algn="just">
              <a:buFont typeface="Arial" panose="020B0604020202020204" pitchFamily="34" charset="0"/>
              <a:buChar char="•"/>
            </a:pPr>
            <a:r>
              <a:rPr lang="fr-FR" dirty="0" smtClean="0"/>
              <a:t>CECRL </a:t>
            </a:r>
            <a:r>
              <a:rPr lang="fr-FR" dirty="0"/>
              <a:t>Volume complémentaire avec de nouveaux descripteurs –février 2018 </a:t>
            </a:r>
            <a:r>
              <a:rPr lang="fr-FR" dirty="0" smtClean="0"/>
              <a:t>https</a:t>
            </a:r>
            <a:r>
              <a:rPr lang="fr-FR" dirty="0"/>
              <a:t>://rm.coe.int/cecr-volume-complementaire-avec-de-nouveauxdescripteurs/16807875d5</a:t>
            </a:r>
          </a:p>
        </p:txBody>
      </p:sp>
    </p:spTree>
    <p:extLst>
      <p:ext uri="{BB962C8B-B14F-4D97-AF65-F5344CB8AC3E}">
        <p14:creationId xmlns:p14="http://schemas.microsoft.com/office/powerpoint/2010/main" val="3311479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Titre 1"/>
          <p:cNvSpPr>
            <a:spLocks noGrp="1"/>
          </p:cNvSpPr>
          <p:nvPr/>
        </p:nvSpPr>
        <p:spPr>
          <a:xfrm>
            <a:off x="827584" y="353492"/>
            <a:ext cx="8229600" cy="70609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r>
              <a:rPr lang="fr-FR" sz="1800" b="1" dirty="0" smtClean="0">
                <a:solidFill>
                  <a:schemeClr val="tx1"/>
                </a:solidFill>
              </a:rPr>
              <a:t>CECRL (Cadre Européen Commun de Référence pour les Langues), ex : descripteur production</a:t>
            </a:r>
            <a:endParaRPr lang="fr-FR" sz="1800" b="1" i="1" dirty="0">
              <a:solidFill>
                <a:schemeClr val="tx1"/>
              </a:solidFill>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37" t="39484" r="28829" b="6250"/>
          <a:stretch/>
        </p:blipFill>
        <p:spPr bwMode="auto">
          <a:xfrm>
            <a:off x="1031482" y="1123210"/>
            <a:ext cx="7349507" cy="360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499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ZoneTexte 5"/>
          <p:cNvSpPr txBox="1"/>
          <p:nvPr/>
        </p:nvSpPr>
        <p:spPr>
          <a:xfrm>
            <a:off x="1115616" y="411510"/>
            <a:ext cx="1492716"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Ressources</a:t>
            </a:r>
          </a:p>
        </p:txBody>
      </p:sp>
      <p:sp>
        <p:nvSpPr>
          <p:cNvPr id="7" name="ZoneTexte 6"/>
          <p:cNvSpPr txBox="1"/>
          <p:nvPr/>
        </p:nvSpPr>
        <p:spPr>
          <a:xfrm>
            <a:off x="195938" y="1923678"/>
            <a:ext cx="8768443" cy="2862322"/>
          </a:xfrm>
          <a:prstGeom prst="rect">
            <a:avLst/>
          </a:prstGeom>
          <a:noFill/>
        </p:spPr>
        <p:txBody>
          <a:bodyPr wrap="square" rtlCol="0">
            <a:spAutoFit/>
          </a:bodyPr>
          <a:lstStyle/>
          <a:p>
            <a:pPr marL="457200" indent="-457200">
              <a:buFont typeface="Arial" panose="020B0604020202020204" pitchFamily="34" charset="0"/>
              <a:buChar char="•"/>
            </a:pPr>
            <a:r>
              <a:rPr lang="fr-FR" dirty="0" smtClean="0">
                <a:latin typeface="Arial" panose="020B0604020202020204" pitchFamily="34" charset="0"/>
                <a:cs typeface="Arial" panose="020B0604020202020204" pitchFamily="34" charset="0"/>
              </a:rPr>
              <a:t>PAF (candidature individuelle ou collective/formations transversales sur le </a:t>
            </a:r>
            <a:r>
              <a:rPr lang="fr-FR" dirty="0" err="1" smtClean="0">
                <a:latin typeface="Arial" panose="020B0604020202020204" pitchFamily="34" charset="0"/>
                <a:cs typeface="Arial" panose="020B0604020202020204" pitchFamily="34" charset="0"/>
              </a:rPr>
              <a:t>coenseignement</a:t>
            </a:r>
            <a:r>
              <a:rPr lang="fr-FR" dirty="0" smtClean="0">
                <a:latin typeface="Arial" panose="020B0604020202020204" pitchFamily="34" charset="0"/>
                <a:cs typeface="Arial" panose="020B0604020202020204" pitchFamily="34" charset="0"/>
              </a:rPr>
              <a:t>, l’ouverture internationale (</a:t>
            </a:r>
            <a:r>
              <a:rPr lang="fr-FR" dirty="0">
                <a:latin typeface="Arial" panose="020B0604020202020204" pitchFamily="34" charset="0"/>
                <a:cs typeface="Arial" panose="020B0604020202020204" pitchFamily="34" charset="0"/>
              </a:rPr>
              <a:t>E</a:t>
            </a:r>
            <a:r>
              <a:rPr lang="fr-FR" dirty="0" smtClean="0">
                <a:latin typeface="Arial" panose="020B0604020202020204" pitchFamily="34" charset="0"/>
                <a:cs typeface="Arial" panose="020B0604020202020204" pitchFamily="34" charset="0"/>
              </a:rPr>
              <a:t>rasmus, </a:t>
            </a:r>
            <a:r>
              <a:rPr lang="fr-FR" dirty="0" err="1" smtClean="0">
                <a:latin typeface="Arial" panose="020B0604020202020204" pitchFamily="34" charset="0"/>
                <a:cs typeface="Arial" panose="020B0604020202020204" pitchFamily="34" charset="0"/>
              </a:rPr>
              <a:t>eTwinning</a:t>
            </a:r>
            <a:r>
              <a:rPr lang="fr-FR"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dirty="0" smtClean="0">
                <a:latin typeface="Arial" panose="020B0604020202020204" pitchFamily="34" charset="0"/>
                <a:cs typeface="Arial" panose="020B0604020202020204" pitchFamily="34" charset="0"/>
              </a:rPr>
              <a:t>Assistants</a:t>
            </a:r>
          </a:p>
          <a:p>
            <a:pPr marL="457200" indent="-45720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dirty="0" err="1" smtClean="0">
                <a:latin typeface="Arial" panose="020B0604020202020204" pitchFamily="34" charset="0"/>
                <a:cs typeface="Arial" panose="020B0604020202020204" pitchFamily="34" charset="0"/>
              </a:rPr>
              <a:t>Eduscol</a:t>
            </a:r>
            <a:r>
              <a:rPr lang="fr-FR" dirty="0" smtClean="0">
                <a:latin typeface="Arial" panose="020B0604020202020204" pitchFamily="34" charset="0"/>
                <a:cs typeface="Arial" panose="020B0604020202020204" pitchFamily="34" charset="0"/>
              </a:rPr>
              <a:t> : </a:t>
            </a:r>
            <a:r>
              <a:rPr lang="fr-FR" u="sng" dirty="0">
                <a:latin typeface="Arial" panose="020B0604020202020204" pitchFamily="34" charset="0"/>
                <a:cs typeface="Arial" panose="020B0604020202020204" pitchFamily="34" charset="0"/>
                <a:hlinkClick r:id="rId2"/>
              </a:rPr>
              <a:t>https://eduscol.education.fr/pid39038/programmes-et-ressources-voies-generale-et-technologique.html</a:t>
            </a:r>
            <a:endParaRPr lang="fr-FR"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dirty="0" smtClean="0">
                <a:latin typeface="Arial" panose="020B0604020202020204" pitchFamily="34" charset="0"/>
                <a:cs typeface="Arial" panose="020B0604020202020204" pitchFamily="34" charset="0"/>
              </a:rPr>
              <a:t>Mobilité : projet </a:t>
            </a:r>
            <a:r>
              <a:rPr lang="fr-FR" dirty="0" err="1" smtClean="0">
                <a:latin typeface="Arial" panose="020B0604020202020204" pitchFamily="34" charset="0"/>
                <a:cs typeface="Arial" panose="020B0604020202020204" pitchFamily="34" charset="0"/>
              </a:rPr>
              <a:t>eTwinning</a:t>
            </a:r>
            <a:r>
              <a:rPr lang="fr-FR" dirty="0">
                <a:latin typeface="Arial" panose="020B0604020202020204" pitchFamily="34" charset="0"/>
                <a:cs typeface="Arial" panose="020B0604020202020204" pitchFamily="34" charset="0"/>
              </a:rPr>
              <a:t> : </a:t>
            </a:r>
            <a:r>
              <a:rPr lang="fr-FR" dirty="0">
                <a:latin typeface="Arial" panose="020B0604020202020204" pitchFamily="34" charset="0"/>
                <a:cs typeface="Arial" panose="020B0604020202020204" pitchFamily="34" charset="0"/>
                <a:hlinkClick r:id="rId3"/>
              </a:rPr>
              <a:t>https://</a:t>
            </a:r>
            <a:r>
              <a:rPr lang="fr-FR" dirty="0" smtClean="0">
                <a:latin typeface="Arial" panose="020B0604020202020204" pitchFamily="34" charset="0"/>
                <a:cs typeface="Arial" panose="020B0604020202020204" pitchFamily="34" charset="0"/>
                <a:hlinkClick r:id="rId3"/>
              </a:rPr>
              <a:t>www.etwinning.fr</a:t>
            </a:r>
            <a:endParaRPr lang="fr-FR"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95486"/>
            <a:ext cx="3096237" cy="1622944"/>
          </a:xfrm>
          <a:prstGeom prst="rect">
            <a:avLst/>
          </a:prstGeom>
        </p:spPr>
      </p:pic>
    </p:spTree>
    <p:extLst>
      <p:ext uri="{BB962C8B-B14F-4D97-AF65-F5344CB8AC3E}">
        <p14:creationId xmlns:p14="http://schemas.microsoft.com/office/powerpoint/2010/main" val="2922455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5" name="Titre 1"/>
          <p:cNvSpPr>
            <a:spLocks noGrp="1"/>
          </p:cNvSpPr>
          <p:nvPr>
            <p:ph type="title"/>
          </p:nvPr>
        </p:nvSpPr>
        <p:spPr>
          <a:xfrm>
            <a:off x="1115616" y="210339"/>
            <a:ext cx="2304256" cy="509701"/>
          </a:xfrm>
        </p:spPr>
        <p:txBody>
          <a:bodyPr/>
          <a:lstStyle/>
          <a:p>
            <a:r>
              <a:rPr lang="fr-FR" sz="1800" dirty="0" smtClean="0"/>
              <a:t>Ressources (suite)</a:t>
            </a:r>
            <a:endParaRPr lang="fr-FR" sz="1800" dirty="0"/>
          </a:p>
        </p:txBody>
      </p:sp>
      <p:sp>
        <p:nvSpPr>
          <p:cNvPr id="6" name="Espace réservé du contenu 2"/>
          <p:cNvSpPr txBox="1">
            <a:spLocks/>
          </p:cNvSpPr>
          <p:nvPr/>
        </p:nvSpPr>
        <p:spPr>
          <a:xfrm>
            <a:off x="517368" y="483518"/>
            <a:ext cx="8447120" cy="4464496"/>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smtClean="0"/>
              <a:t>Lien Grenoble présentation générale : </a:t>
            </a:r>
            <a:r>
              <a:rPr lang="fr-FR" sz="1600" dirty="0" smtClean="0">
                <a:hlinkClick r:id="rId2"/>
              </a:rPr>
              <a:t>https://www.youtube.com/watch?reload=9&amp;v=IeGOiU7jtDQ&amp;feature=youtu.be</a:t>
            </a:r>
            <a:endParaRPr lang="fr-FR" sz="1600" dirty="0" smtClean="0"/>
          </a:p>
          <a:p>
            <a:endParaRPr lang="fr-FR" sz="1600" dirty="0"/>
          </a:p>
          <a:p>
            <a:r>
              <a:rPr lang="fr-FR" sz="1600" dirty="0" smtClean="0"/>
              <a:t>Des exemples de croisement de programmes:</a:t>
            </a:r>
            <a:endParaRPr lang="fr-FR" sz="1600" dirty="0" smtClean="0">
              <a:hlinkClick r:id="rId3"/>
            </a:endParaRPr>
          </a:p>
          <a:p>
            <a:r>
              <a:rPr lang="fr-FR" sz="1600" dirty="0" smtClean="0">
                <a:hlinkClick r:id="rId4"/>
              </a:rPr>
              <a:t>https://eduscol.education.fr/cid144133/etlv-bac-2021.html</a:t>
            </a:r>
            <a:endParaRPr lang="fr-FR" sz="1600" dirty="0" smtClean="0">
              <a:hlinkClick r:id="rId3"/>
            </a:endParaRPr>
          </a:p>
          <a:p>
            <a:r>
              <a:rPr lang="fr-FR" sz="1600" dirty="0" smtClean="0">
                <a:hlinkClick r:id="rId3"/>
              </a:rPr>
              <a:t>https://creg.ac-versailles.fr/IMG/pdf/etlv_stmg_croisement_des_programmes.pdf</a:t>
            </a:r>
            <a:endParaRPr lang="fr-FR" sz="1600" dirty="0" smtClean="0"/>
          </a:p>
          <a:p>
            <a:r>
              <a:rPr lang="fr-FR" sz="1600" dirty="0" smtClean="0">
                <a:hlinkClick r:id="rId5"/>
              </a:rPr>
              <a:t>https://pedagogie.ac-reunion.fr/fileadmin/ANNEXES-ACADEMIQUES/03-PEDAGOGIE/03-LYCEE/Voie-generale-technologique/Economie-gestion/ressources/smtg/etvl/ETLV-LaReunion_V3.pdf</a:t>
            </a:r>
            <a:endParaRPr lang="fr-FR" sz="1600" dirty="0" smtClean="0"/>
          </a:p>
          <a:p>
            <a:endParaRPr lang="fr-FR" sz="1600" dirty="0" smtClean="0"/>
          </a:p>
          <a:p>
            <a:r>
              <a:rPr lang="fr-FR" sz="1600" dirty="0" smtClean="0"/>
              <a:t>Vade </a:t>
            </a:r>
            <a:r>
              <a:rPr lang="fr-FR" sz="1600" dirty="0" err="1" smtClean="0"/>
              <a:t>mecum</a:t>
            </a:r>
            <a:r>
              <a:rPr lang="fr-FR" sz="1600" dirty="0" smtClean="0"/>
              <a:t> – Mettre en œuvre la </a:t>
            </a:r>
            <a:r>
              <a:rPr lang="fr-FR" sz="1600" dirty="0" err="1" smtClean="0"/>
              <a:t>co</a:t>
            </a:r>
            <a:r>
              <a:rPr lang="fr-FR" sz="1600" dirty="0" smtClean="0"/>
              <a:t>-intervention dans la voie professionnelle  (pages 16 à 19 - Démarche générale à privilégier  et Modalités d’organisation au sein de la classe)</a:t>
            </a:r>
          </a:p>
          <a:p>
            <a:endParaRPr lang="fr-FR" sz="1600" dirty="0" smtClean="0"/>
          </a:p>
          <a:p>
            <a:r>
              <a:rPr lang="fr-FR" sz="1600" dirty="0" smtClean="0">
                <a:hlinkClick r:id="rId6"/>
              </a:rPr>
              <a:t>https://cache.media.eduscol.education.fr/file/fam_metiers_et_R_pedagogiques/32/2/Vade-mecum_co-intervention_1081322.pdf</a:t>
            </a:r>
            <a:endParaRPr lang="fr-FR" sz="1600" dirty="0" smtClean="0"/>
          </a:p>
          <a:p>
            <a:endParaRPr lang="fr-FR" sz="1600" dirty="0" smtClean="0"/>
          </a:p>
          <a:p>
            <a:endParaRPr lang="fr-FR" sz="1600" dirty="0"/>
          </a:p>
        </p:txBody>
      </p:sp>
    </p:spTree>
    <p:extLst>
      <p:ext uri="{BB962C8B-B14F-4D97-AF65-F5344CB8AC3E}">
        <p14:creationId xmlns:p14="http://schemas.microsoft.com/office/powerpoint/2010/main" val="352386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5" name="Titre 1"/>
          <p:cNvSpPr>
            <a:spLocks noGrp="1"/>
          </p:cNvSpPr>
          <p:nvPr>
            <p:ph type="title"/>
          </p:nvPr>
        </p:nvSpPr>
        <p:spPr>
          <a:xfrm>
            <a:off x="1547664" y="339502"/>
            <a:ext cx="2038408" cy="300629"/>
          </a:xfrm>
        </p:spPr>
        <p:txBody>
          <a:bodyPr/>
          <a:lstStyle/>
          <a:p>
            <a:r>
              <a:rPr lang="fr-FR" sz="1800" dirty="0" smtClean="0"/>
              <a:t>Ressources (fin) </a:t>
            </a:r>
            <a:endParaRPr lang="fr-FR" sz="1800" dirty="0"/>
          </a:p>
        </p:txBody>
      </p:sp>
      <p:sp>
        <p:nvSpPr>
          <p:cNvPr id="6" name="Espace réservé du contenu 2"/>
          <p:cNvSpPr txBox="1">
            <a:spLocks/>
          </p:cNvSpPr>
          <p:nvPr/>
        </p:nvSpPr>
        <p:spPr>
          <a:xfrm>
            <a:off x="805400" y="2222251"/>
            <a:ext cx="7881400" cy="1573635"/>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err="1" smtClean="0"/>
              <a:t>Sitographie</a:t>
            </a:r>
            <a:r>
              <a:rPr lang="fr-FR" sz="1600" dirty="0" smtClean="0"/>
              <a:t> réalisée par l’académie de Paris : </a:t>
            </a:r>
          </a:p>
          <a:p>
            <a:r>
              <a:rPr lang="fr-FR" sz="1600" dirty="0" smtClean="0"/>
              <a:t> ET LV - Tester et améliorer son anglais </a:t>
            </a:r>
          </a:p>
          <a:p>
            <a:endParaRPr lang="fr-FR" sz="1600" dirty="0" smtClean="0"/>
          </a:p>
          <a:p>
            <a:r>
              <a:rPr lang="fr-FR" sz="1600" dirty="0" smtClean="0">
                <a:hlinkClick r:id="rId2"/>
              </a:rPr>
              <a:t>https://www.ac-paris.fr/portail/jcms/p1_1902676/etlv-tester-et-ameliorer-son-anglais</a:t>
            </a:r>
            <a:endParaRPr lang="fr-FR" sz="1600" dirty="0" smtClean="0"/>
          </a:p>
          <a:p>
            <a:endParaRPr lang="fr-FR" sz="1600" dirty="0"/>
          </a:p>
        </p:txBody>
      </p:sp>
    </p:spTree>
    <p:extLst>
      <p:ext uri="{BB962C8B-B14F-4D97-AF65-F5344CB8AC3E}">
        <p14:creationId xmlns:p14="http://schemas.microsoft.com/office/powerpoint/2010/main" val="408796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ZoneTexte 2"/>
          <p:cNvSpPr txBox="1">
            <a:spLocks noChangeArrowheads="1"/>
          </p:cNvSpPr>
          <p:nvPr/>
        </p:nvSpPr>
        <p:spPr bwMode="auto">
          <a:xfrm>
            <a:off x="3635375" y="1051322"/>
            <a:ext cx="2108200"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fr-FR" altLang="fr-FR" sz="1800" dirty="0"/>
              <a:t>ORDRE DU JOUR</a:t>
            </a:r>
          </a:p>
        </p:txBody>
      </p:sp>
      <p:sp>
        <p:nvSpPr>
          <p:cNvPr id="2" name="ZoneTexte 1"/>
          <p:cNvSpPr txBox="1"/>
          <p:nvPr/>
        </p:nvSpPr>
        <p:spPr>
          <a:xfrm>
            <a:off x="1835696" y="1923678"/>
            <a:ext cx="5846472" cy="2031325"/>
          </a:xfrm>
          <a:prstGeom prst="rect">
            <a:avLst/>
          </a:prstGeom>
          <a:noFill/>
        </p:spPr>
        <p:txBody>
          <a:bodyPr wrap="none" rtlCol="0">
            <a:spAutoFit/>
          </a:bodyPr>
          <a:lstStyle/>
          <a:p>
            <a:pPr marL="285750" indent="-285750">
              <a:buFontTx/>
              <a:buChar char="-"/>
            </a:pPr>
            <a:r>
              <a:rPr lang="fr-FR" dirty="0"/>
              <a:t>D</a:t>
            </a:r>
            <a:r>
              <a:rPr lang="fr-FR" dirty="0" smtClean="0"/>
              <a:t>ispositif de formation/présentation des intervenants</a:t>
            </a:r>
          </a:p>
          <a:p>
            <a:pPr marL="285750" indent="-285750">
              <a:buFontTx/>
              <a:buChar char="-"/>
            </a:pPr>
            <a:endParaRPr lang="fr-FR" dirty="0"/>
          </a:p>
          <a:p>
            <a:pPr marL="285750" indent="-285750">
              <a:buFontTx/>
              <a:buChar char="-"/>
            </a:pPr>
            <a:r>
              <a:rPr lang="fr-FR" dirty="0" smtClean="0"/>
              <a:t>Présentation de l’ETLV</a:t>
            </a:r>
          </a:p>
          <a:p>
            <a:pPr marL="285750" indent="-285750">
              <a:buFontTx/>
              <a:buChar char="-"/>
            </a:pPr>
            <a:endParaRPr lang="fr-FR" dirty="0"/>
          </a:p>
          <a:p>
            <a:pPr marL="285750" indent="-285750">
              <a:buFontTx/>
              <a:buChar char="-"/>
            </a:pPr>
            <a:r>
              <a:rPr lang="fr-FR" dirty="0" smtClean="0"/>
              <a:t>Trois exemples de séquences possibles en ETLV</a:t>
            </a:r>
          </a:p>
          <a:p>
            <a:pPr marL="285750" indent="-285750">
              <a:buFontTx/>
              <a:buChar char="-"/>
            </a:pPr>
            <a:endParaRPr lang="fr-FR" dirty="0"/>
          </a:p>
          <a:p>
            <a:pPr marL="285750" indent="-285750">
              <a:buFontTx/>
              <a:buChar char="-"/>
            </a:pPr>
            <a:r>
              <a:rPr lang="fr-FR" dirty="0" smtClean="0"/>
              <a:t>Questions</a:t>
            </a:r>
            <a:endParaRPr lang="fr-FR" dirty="0"/>
          </a:p>
        </p:txBody>
      </p:sp>
    </p:spTree>
    <p:extLst>
      <p:ext uri="{BB962C8B-B14F-4D97-AF65-F5344CB8AC3E}">
        <p14:creationId xmlns:p14="http://schemas.microsoft.com/office/powerpoint/2010/main" val="3908362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02999052"/>
              </p:ext>
            </p:extLst>
          </p:nvPr>
        </p:nvGraphicFramePr>
        <p:xfrm>
          <a:off x="251519" y="1203598"/>
          <a:ext cx="8732823" cy="1462390"/>
        </p:xfrm>
        <a:graphic>
          <a:graphicData uri="http://schemas.openxmlformats.org/drawingml/2006/table">
            <a:tbl>
              <a:tblPr/>
              <a:tblGrid>
                <a:gridCol w="1512169">
                  <a:extLst>
                    <a:ext uri="{9D8B030D-6E8A-4147-A177-3AD203B41FA5}">
                      <a16:colId xmlns:a16="http://schemas.microsoft.com/office/drawing/2014/main" val="4139852628"/>
                    </a:ext>
                  </a:extLst>
                </a:gridCol>
                <a:gridCol w="2520280">
                  <a:extLst>
                    <a:ext uri="{9D8B030D-6E8A-4147-A177-3AD203B41FA5}">
                      <a16:colId xmlns:a16="http://schemas.microsoft.com/office/drawing/2014/main" val="2498732833"/>
                    </a:ext>
                  </a:extLst>
                </a:gridCol>
                <a:gridCol w="1296144">
                  <a:extLst>
                    <a:ext uri="{9D8B030D-6E8A-4147-A177-3AD203B41FA5}">
                      <a16:colId xmlns:a16="http://schemas.microsoft.com/office/drawing/2014/main" val="154693870"/>
                    </a:ext>
                  </a:extLst>
                </a:gridCol>
                <a:gridCol w="3404230">
                  <a:extLst>
                    <a:ext uri="{9D8B030D-6E8A-4147-A177-3AD203B41FA5}">
                      <a16:colId xmlns:a16="http://schemas.microsoft.com/office/drawing/2014/main" val="2378628342"/>
                    </a:ext>
                  </a:extLst>
                </a:gridCol>
              </a:tblGrid>
              <a:tr h="422366">
                <a:tc>
                  <a:txBody>
                    <a:bodyPr/>
                    <a:lstStyle/>
                    <a:p>
                      <a:pPr algn="ctr"/>
                      <a:r>
                        <a:rPr lang="fr-FR" sz="1600">
                          <a:effectLst/>
                        </a:rPr>
                        <a:t>DISPO GAIA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a:effectLst/>
                        </a:rPr>
                        <a:t>Libellé</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a:effectLst/>
                        </a:rPr>
                        <a:t>MODULE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a:effectLst/>
                        </a:rPr>
                        <a:t>Libellé</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184727"/>
                  </a:ext>
                </a:extLst>
              </a:tr>
              <a:tr h="1040024">
                <a:tc>
                  <a:txBody>
                    <a:bodyPr/>
                    <a:lstStyle/>
                    <a:p>
                      <a:pPr algn="ctr"/>
                      <a:r>
                        <a:rPr lang="fr-FR" sz="1600">
                          <a:effectLst/>
                        </a:rPr>
                        <a:t>19A0070040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dirty="0">
                          <a:effectLst/>
                        </a:rPr>
                        <a:t>DNL : CERTIFICATION COMPLÉMENTAIRE - LYCÉE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dirty="0">
                          <a:effectLst/>
                        </a:rPr>
                        <a:t>58447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dirty="0">
                          <a:effectLst/>
                        </a:rPr>
                        <a:t>PREPARATION EXAMEN CERTIFICATION COMPLEM. LYCEE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125304"/>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42606304"/>
              </p:ext>
            </p:extLst>
          </p:nvPr>
        </p:nvGraphicFramePr>
        <p:xfrm>
          <a:off x="260919" y="2787774"/>
          <a:ext cx="8723424" cy="1648573"/>
        </p:xfrm>
        <a:graphic>
          <a:graphicData uri="http://schemas.openxmlformats.org/drawingml/2006/table">
            <a:tbl>
              <a:tblPr/>
              <a:tblGrid>
                <a:gridCol w="1480795">
                  <a:extLst>
                    <a:ext uri="{9D8B030D-6E8A-4147-A177-3AD203B41FA5}">
                      <a16:colId xmlns:a16="http://schemas.microsoft.com/office/drawing/2014/main" val="4186954105"/>
                    </a:ext>
                  </a:extLst>
                </a:gridCol>
                <a:gridCol w="2583543">
                  <a:extLst>
                    <a:ext uri="{9D8B030D-6E8A-4147-A177-3AD203B41FA5}">
                      <a16:colId xmlns:a16="http://schemas.microsoft.com/office/drawing/2014/main" val="2823277250"/>
                    </a:ext>
                  </a:extLst>
                </a:gridCol>
                <a:gridCol w="1262743">
                  <a:extLst>
                    <a:ext uri="{9D8B030D-6E8A-4147-A177-3AD203B41FA5}">
                      <a16:colId xmlns:a16="http://schemas.microsoft.com/office/drawing/2014/main" val="2500744664"/>
                    </a:ext>
                  </a:extLst>
                </a:gridCol>
                <a:gridCol w="3396343">
                  <a:extLst>
                    <a:ext uri="{9D8B030D-6E8A-4147-A177-3AD203B41FA5}">
                      <a16:colId xmlns:a16="http://schemas.microsoft.com/office/drawing/2014/main" val="1866829643"/>
                    </a:ext>
                  </a:extLst>
                </a:gridCol>
              </a:tblGrid>
              <a:tr h="825613">
                <a:tc>
                  <a:txBody>
                    <a:bodyPr/>
                    <a:lstStyle/>
                    <a:p>
                      <a:pPr algn="ctr"/>
                      <a:r>
                        <a:rPr lang="fr-FR" sz="1600" dirty="0" smtClean="0">
                          <a:effectLst/>
                        </a:rPr>
                        <a:t>DISPO </a:t>
                      </a:r>
                      <a:r>
                        <a:rPr lang="fr-FR" sz="1600" dirty="0">
                          <a:effectLst/>
                        </a:rPr>
                        <a:t>GAIA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dirty="0">
                          <a:effectLst/>
                        </a:rPr>
                        <a:t>Libellé</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a:effectLst/>
                        </a:rPr>
                        <a:t>MODULE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a:effectLst/>
                        </a:rPr>
                        <a:t>Libellé</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331650"/>
                  </a:ext>
                </a:extLst>
              </a:tr>
              <a:tr h="161925">
                <a:tc>
                  <a:txBody>
                    <a:bodyPr/>
                    <a:lstStyle/>
                    <a:p>
                      <a:pPr algn="ctr"/>
                      <a:r>
                        <a:rPr lang="fr-FR" sz="1600">
                          <a:effectLst/>
                        </a:rPr>
                        <a:t>19A0070027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a:effectLst/>
                        </a:rPr>
                        <a:t>ANG : FORMATION EN LIGNE NIVEAUX DU CECRL ANGLAIS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600">
                          <a:effectLst/>
                        </a:rPr>
                        <a:t>58426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1600" dirty="0">
                          <a:effectLst/>
                        </a:rPr>
                        <a:t>FORMATION EN LIGNE NIVEAUX DU CECRL EN ANGLAIS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265491"/>
                  </a:ext>
                </a:extLst>
              </a:tr>
            </a:tbl>
          </a:graphicData>
        </a:graphic>
      </p:graphicFrame>
      <p:sp>
        <p:nvSpPr>
          <p:cNvPr id="7" name="ZoneTexte 6"/>
          <p:cNvSpPr txBox="1"/>
          <p:nvPr/>
        </p:nvSpPr>
        <p:spPr>
          <a:xfrm>
            <a:off x="3657599" y="767792"/>
            <a:ext cx="1313180" cy="369332"/>
          </a:xfrm>
          <a:prstGeom prst="rect">
            <a:avLst/>
          </a:prstGeom>
          <a:noFill/>
        </p:spPr>
        <p:txBody>
          <a:bodyPr wrap="none" rtlCol="0">
            <a:spAutoFit/>
          </a:bodyPr>
          <a:lstStyle/>
          <a:p>
            <a:r>
              <a:rPr lang="fr-FR" b="1" dirty="0" smtClean="0">
                <a:latin typeface="Arial" panose="020B0604020202020204" pitchFamily="34" charset="0"/>
                <a:cs typeface="Arial" panose="020B0604020202020204" pitchFamily="34" charset="0"/>
              </a:rPr>
              <a:t>Formation</a:t>
            </a:r>
          </a:p>
        </p:txBody>
      </p:sp>
    </p:spTree>
    <p:extLst>
      <p:ext uri="{BB962C8B-B14F-4D97-AF65-F5344CB8AC3E}">
        <p14:creationId xmlns:p14="http://schemas.microsoft.com/office/powerpoint/2010/main" val="73797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Rectangle 2"/>
          <p:cNvSpPr/>
          <p:nvPr/>
        </p:nvSpPr>
        <p:spPr>
          <a:xfrm>
            <a:off x="3472810" y="627534"/>
            <a:ext cx="3283784" cy="369332"/>
          </a:xfrm>
          <a:prstGeom prst="rect">
            <a:avLst/>
          </a:prstGeom>
          <a:ln w="12700">
            <a:solidFill>
              <a:schemeClr val="tx1"/>
            </a:solidFill>
          </a:ln>
        </p:spPr>
        <p:txBody>
          <a:bodyPr wrap="none">
            <a:spAutoFit/>
          </a:bodyPr>
          <a:lstStyle/>
          <a:p>
            <a:r>
              <a:rPr lang="fr-FR" dirty="0" smtClean="0"/>
              <a:t>DISPOSITIF DE FORMATION</a:t>
            </a:r>
            <a:endParaRPr lang="fr-FR" dirty="0"/>
          </a:p>
        </p:txBody>
      </p:sp>
      <p:sp>
        <p:nvSpPr>
          <p:cNvPr id="8" name="ZoneTexte 7"/>
          <p:cNvSpPr txBox="1"/>
          <p:nvPr/>
        </p:nvSpPr>
        <p:spPr>
          <a:xfrm>
            <a:off x="1187624" y="1419622"/>
            <a:ext cx="7128792" cy="2862322"/>
          </a:xfrm>
          <a:prstGeom prst="rect">
            <a:avLst/>
          </a:prstGeom>
          <a:noFill/>
        </p:spPr>
        <p:txBody>
          <a:bodyPr wrap="square" rtlCol="0">
            <a:spAutoFit/>
          </a:bodyPr>
          <a:lstStyle/>
          <a:p>
            <a:pPr marL="285750" indent="-285750">
              <a:buFontTx/>
              <a:buChar char="-"/>
            </a:pPr>
            <a:r>
              <a:rPr lang="fr-FR" dirty="0" smtClean="0"/>
              <a:t>Session plénière 05/10 </a:t>
            </a:r>
          </a:p>
          <a:p>
            <a:pPr marL="285750" indent="-285750">
              <a:buFontTx/>
              <a:buChar char="-"/>
            </a:pPr>
            <a:endParaRPr lang="fr-FR" dirty="0"/>
          </a:p>
          <a:p>
            <a:pPr marL="285750" indent="-285750">
              <a:buFontTx/>
              <a:buChar char="-"/>
            </a:pPr>
            <a:r>
              <a:rPr lang="fr-FR" dirty="0" smtClean="0"/>
              <a:t>Travail de suivi par série technologique : </a:t>
            </a:r>
          </a:p>
          <a:p>
            <a:pPr marL="1257300" lvl="2" indent="-342900">
              <a:buFont typeface="+mj-lt"/>
              <a:buAutoNum type="arabicPeriod"/>
            </a:pPr>
            <a:r>
              <a:rPr lang="fr-FR" dirty="0" smtClean="0"/>
              <a:t>STMG</a:t>
            </a:r>
          </a:p>
          <a:p>
            <a:pPr marL="1257300" lvl="2" indent="-342900">
              <a:buFont typeface="+mj-lt"/>
              <a:buAutoNum type="arabicPeriod"/>
            </a:pPr>
            <a:r>
              <a:rPr lang="fr-FR" dirty="0" smtClean="0"/>
              <a:t>STI2D/STD2A/S2TMD</a:t>
            </a:r>
          </a:p>
          <a:p>
            <a:pPr marL="1257300" lvl="2" indent="-342900">
              <a:buFont typeface="+mj-lt"/>
              <a:buAutoNum type="arabicPeriod"/>
            </a:pPr>
            <a:r>
              <a:rPr lang="fr-FR" dirty="0" smtClean="0"/>
              <a:t>STL/ST2S/STHR</a:t>
            </a:r>
          </a:p>
          <a:p>
            <a:pPr marL="285750" indent="-285750">
              <a:buFont typeface="Symbol" panose="05050102010706020507" pitchFamily="18" charset="2"/>
              <a:buChar char="Þ"/>
            </a:pPr>
            <a:r>
              <a:rPr lang="fr-FR" dirty="0" smtClean="0"/>
              <a:t>2 séances de 2h en classe virtuelle (1 séance en groupe réduit + 1 session plénière) entre novembre et décembre.</a:t>
            </a:r>
          </a:p>
          <a:p>
            <a:pPr marL="285750" indent="-285750">
              <a:buFont typeface="Symbol" panose="05050102010706020507" pitchFamily="18" charset="2"/>
              <a:buChar char="Þ"/>
            </a:pPr>
            <a:endParaRPr lang="fr-FR" dirty="0"/>
          </a:p>
          <a:p>
            <a:pPr marL="285750" indent="-285750">
              <a:buFontTx/>
              <a:buChar char="-"/>
            </a:pPr>
            <a:r>
              <a:rPr lang="fr-FR" dirty="0" smtClean="0"/>
              <a:t>Regroupement par département fin d’année scolaire ?</a:t>
            </a:r>
            <a:endParaRPr lang="fr-FR" dirty="0"/>
          </a:p>
        </p:txBody>
      </p:sp>
    </p:spTree>
    <p:extLst>
      <p:ext uri="{BB962C8B-B14F-4D97-AF65-F5344CB8AC3E}">
        <p14:creationId xmlns:p14="http://schemas.microsoft.com/office/powerpoint/2010/main" val="196906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4</a:t>
            </a:fld>
            <a:endParaRPr lang="fr-FR" dirty="0"/>
          </a:p>
        </p:txBody>
      </p:sp>
      <p:sp>
        <p:nvSpPr>
          <p:cNvPr id="2" name="ZoneTexte 1"/>
          <p:cNvSpPr txBox="1"/>
          <p:nvPr/>
        </p:nvSpPr>
        <p:spPr>
          <a:xfrm>
            <a:off x="899592" y="2427734"/>
            <a:ext cx="7659020" cy="1477328"/>
          </a:xfrm>
          <a:prstGeom prst="rect">
            <a:avLst/>
          </a:prstGeom>
          <a:noFill/>
        </p:spPr>
        <p:txBody>
          <a:bodyPr wrap="none" rtlCol="0">
            <a:spAutoFit/>
          </a:bodyPr>
          <a:lstStyle/>
          <a:p>
            <a:pPr marL="285750" indent="-285750">
              <a:buFontTx/>
              <a:buChar char="-"/>
            </a:pPr>
            <a:r>
              <a:rPr lang="fr-FR" dirty="0" smtClean="0"/>
              <a:t>STMG :  Pauline PAPA </a:t>
            </a:r>
            <a:r>
              <a:rPr lang="fr-FR" dirty="0"/>
              <a:t>ou </a:t>
            </a:r>
            <a:r>
              <a:rPr lang="fr-FR" dirty="0" smtClean="0"/>
              <a:t>Angélique DOMINGUES/ </a:t>
            </a:r>
            <a:r>
              <a:rPr lang="fr-FR" dirty="0" err="1" smtClean="0"/>
              <a:t>Haoua</a:t>
            </a:r>
            <a:r>
              <a:rPr lang="fr-FR" dirty="0" smtClean="0"/>
              <a:t> MABROUK</a:t>
            </a:r>
            <a:endParaRPr lang="fr-FR" dirty="0"/>
          </a:p>
          <a:p>
            <a:endParaRPr lang="fr-FR" dirty="0"/>
          </a:p>
          <a:p>
            <a:pPr marL="285750" indent="-285750">
              <a:buFontTx/>
              <a:buChar char="-"/>
            </a:pPr>
            <a:r>
              <a:rPr lang="fr-FR" dirty="0" smtClean="0"/>
              <a:t>STI2D/STD2A/S2TMD : Stéphanie BENAVIDES/ François MEUNIER</a:t>
            </a:r>
          </a:p>
          <a:p>
            <a:endParaRPr lang="fr-FR" dirty="0"/>
          </a:p>
          <a:p>
            <a:pPr marL="285750" indent="-285750">
              <a:buFontTx/>
              <a:buChar char="-"/>
            </a:pPr>
            <a:r>
              <a:rPr lang="fr-FR" dirty="0" smtClean="0"/>
              <a:t>STL/ST2S/STHR : Edith NIMSGERN/ Stéphanie LOISON</a:t>
            </a:r>
            <a:endParaRPr lang="fr-FR" dirty="0"/>
          </a:p>
        </p:txBody>
      </p:sp>
      <p:sp>
        <p:nvSpPr>
          <p:cNvPr id="7" name="Rectangle 6"/>
          <p:cNvSpPr/>
          <p:nvPr/>
        </p:nvSpPr>
        <p:spPr>
          <a:xfrm>
            <a:off x="2339752" y="1266314"/>
            <a:ext cx="4480778" cy="369332"/>
          </a:xfrm>
          <a:prstGeom prst="rect">
            <a:avLst/>
          </a:prstGeom>
          <a:ln w="12700">
            <a:solidFill>
              <a:schemeClr val="tx1"/>
            </a:solidFill>
          </a:ln>
        </p:spPr>
        <p:txBody>
          <a:bodyPr wrap="none">
            <a:spAutoFit/>
          </a:bodyPr>
          <a:lstStyle/>
          <a:p>
            <a:r>
              <a:rPr lang="fr-FR" dirty="0" smtClean="0"/>
              <a:t>PRÉSENTATION DES INTERVENANTS</a:t>
            </a:r>
            <a:endParaRPr lang="fr-FR" dirty="0"/>
          </a:p>
        </p:txBody>
      </p:sp>
    </p:spTree>
    <p:extLst>
      <p:ext uri="{BB962C8B-B14F-4D97-AF65-F5344CB8AC3E}">
        <p14:creationId xmlns:p14="http://schemas.microsoft.com/office/powerpoint/2010/main" val="144205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Rectangle 7"/>
          <p:cNvSpPr/>
          <p:nvPr/>
        </p:nvSpPr>
        <p:spPr>
          <a:xfrm>
            <a:off x="3121248" y="978282"/>
            <a:ext cx="3394968" cy="369332"/>
          </a:xfrm>
          <a:prstGeom prst="rect">
            <a:avLst/>
          </a:prstGeom>
          <a:ln w="12700">
            <a:solidFill>
              <a:schemeClr val="tx1"/>
            </a:solidFill>
          </a:ln>
        </p:spPr>
        <p:txBody>
          <a:bodyPr wrap="none">
            <a:spAutoFit/>
          </a:bodyPr>
          <a:lstStyle/>
          <a:p>
            <a:r>
              <a:rPr lang="fr-FR" dirty="0" smtClean="0"/>
              <a:t>PLANNING TRAVAIL DE SUIVI</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535735167"/>
              </p:ext>
            </p:extLst>
          </p:nvPr>
        </p:nvGraphicFramePr>
        <p:xfrm>
          <a:off x="319088" y="2160586"/>
          <a:ext cx="8424861" cy="1922465"/>
        </p:xfrm>
        <a:graphic>
          <a:graphicData uri="http://schemas.openxmlformats.org/drawingml/2006/table">
            <a:tbl>
              <a:tblPr firstRow="1" bandRow="1">
                <a:tableStyleId>{5C22544A-7EE6-4342-B048-85BDC9FD1C3A}</a:tableStyleId>
              </a:tblPr>
              <a:tblGrid>
                <a:gridCol w="1849962">
                  <a:extLst>
                    <a:ext uri="{9D8B030D-6E8A-4147-A177-3AD203B41FA5}">
                      <a16:colId xmlns:a16="http://schemas.microsoft.com/office/drawing/2014/main" val="3172375612"/>
                    </a:ext>
                  </a:extLst>
                </a:gridCol>
                <a:gridCol w="1390183">
                  <a:extLst>
                    <a:ext uri="{9D8B030D-6E8A-4147-A177-3AD203B41FA5}">
                      <a16:colId xmlns:a16="http://schemas.microsoft.com/office/drawing/2014/main" val="40758066"/>
                    </a:ext>
                  </a:extLst>
                </a:gridCol>
                <a:gridCol w="1195545">
                  <a:extLst>
                    <a:ext uri="{9D8B030D-6E8A-4147-A177-3AD203B41FA5}">
                      <a16:colId xmlns:a16="http://schemas.microsoft.com/office/drawing/2014/main" val="95236778"/>
                    </a:ext>
                  </a:extLst>
                </a:gridCol>
                <a:gridCol w="1364875">
                  <a:extLst>
                    <a:ext uri="{9D8B030D-6E8A-4147-A177-3AD203B41FA5}">
                      <a16:colId xmlns:a16="http://schemas.microsoft.com/office/drawing/2014/main" val="3245204755"/>
                    </a:ext>
                  </a:extLst>
                </a:gridCol>
                <a:gridCol w="1290153">
                  <a:extLst>
                    <a:ext uri="{9D8B030D-6E8A-4147-A177-3AD203B41FA5}">
                      <a16:colId xmlns:a16="http://schemas.microsoft.com/office/drawing/2014/main" val="236261787"/>
                    </a:ext>
                  </a:extLst>
                </a:gridCol>
                <a:gridCol w="1334143">
                  <a:extLst>
                    <a:ext uri="{9D8B030D-6E8A-4147-A177-3AD203B41FA5}">
                      <a16:colId xmlns:a16="http://schemas.microsoft.com/office/drawing/2014/main" val="3453354798"/>
                    </a:ext>
                  </a:extLst>
                </a:gridCol>
              </a:tblGrid>
              <a:tr h="351839">
                <a:tc>
                  <a:txBody>
                    <a:bodyPr/>
                    <a:lstStyle/>
                    <a:p>
                      <a:pPr>
                        <a:lnSpc>
                          <a:spcPct val="107000"/>
                        </a:lnSpc>
                      </a:pPr>
                      <a:endParaRPr lang="fr-FR" sz="1000">
                        <a:effectLst/>
                        <a:latin typeface="Calibri" panose="020F0502020204030204" pitchFamily="34" charset="0"/>
                        <a:cs typeface="Times New Roman" panose="02020603050405020304" pitchFamily="18" charset="0"/>
                      </a:endParaRPr>
                    </a:p>
                  </a:txBody>
                  <a:tcPr marL="86755" marR="86755" marT="43377" marB="43377"/>
                </a:tc>
                <a:tc>
                  <a:txBody>
                    <a:bodyPr/>
                    <a:lstStyle/>
                    <a:p>
                      <a:pPr algn="ctr">
                        <a:lnSpc>
                          <a:spcPct val="107000"/>
                        </a:lnSpc>
                        <a:spcAft>
                          <a:spcPts val="800"/>
                        </a:spcAft>
                      </a:pPr>
                      <a:r>
                        <a:rPr lang="fr-FR" sz="1000">
                          <a:effectLst/>
                        </a:rPr>
                        <a:t>GROUPE 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nchor="ctr"/>
                </a:tc>
                <a:tc>
                  <a:txBody>
                    <a:bodyPr/>
                    <a:lstStyle/>
                    <a:p>
                      <a:pPr algn="ctr">
                        <a:lnSpc>
                          <a:spcPct val="107000"/>
                        </a:lnSpc>
                        <a:spcAft>
                          <a:spcPts val="800"/>
                        </a:spcAft>
                      </a:pPr>
                      <a:r>
                        <a:rPr lang="fr-FR" sz="1000">
                          <a:effectLst/>
                        </a:rPr>
                        <a:t>GROUPE 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nchor="ctr"/>
                </a:tc>
                <a:tc>
                  <a:txBody>
                    <a:bodyPr/>
                    <a:lstStyle/>
                    <a:p>
                      <a:pPr algn="ctr">
                        <a:lnSpc>
                          <a:spcPct val="107000"/>
                        </a:lnSpc>
                        <a:spcAft>
                          <a:spcPts val="800"/>
                        </a:spcAft>
                      </a:pPr>
                      <a:r>
                        <a:rPr lang="fr-FR" sz="1000">
                          <a:effectLst/>
                        </a:rPr>
                        <a:t>GROUPE 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fr-FR" sz="1000">
                          <a:effectLst/>
                        </a:rPr>
                        <a:t>GROUPE 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fr-FR" sz="1000">
                          <a:effectLst/>
                        </a:rPr>
                        <a:t>PLENIÈRE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nchor="ctr"/>
                </a:tc>
                <a:extLst>
                  <a:ext uri="{0D108BD9-81ED-4DB2-BD59-A6C34878D82A}">
                    <a16:rowId xmlns:a16="http://schemas.microsoft.com/office/drawing/2014/main" val="3093412215"/>
                  </a:ext>
                </a:extLst>
              </a:tr>
              <a:tr h="523542">
                <a:tc>
                  <a:txBody>
                    <a:bodyPr/>
                    <a:lstStyle/>
                    <a:p>
                      <a:pPr>
                        <a:lnSpc>
                          <a:spcPct val="107000"/>
                        </a:lnSpc>
                        <a:spcAft>
                          <a:spcPts val="800"/>
                        </a:spcAft>
                      </a:pPr>
                      <a:r>
                        <a:rPr lang="fr-FR" sz="1000">
                          <a:effectLst/>
                        </a:rPr>
                        <a:t>STMG</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a:effectLst/>
                        </a:rPr>
                        <a:t>Lundi 30/11 </a:t>
                      </a:r>
                    </a:p>
                    <a:p>
                      <a:pPr>
                        <a:lnSpc>
                          <a:spcPct val="107000"/>
                        </a:lnSpc>
                        <a:spcAft>
                          <a:spcPts val="800"/>
                        </a:spcAft>
                      </a:pPr>
                      <a:r>
                        <a:rPr lang="fr-FR" sz="1000">
                          <a:effectLst/>
                        </a:rPr>
                        <a:t>14h-16h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a:effectLst/>
                        </a:rPr>
                        <a:t>Mardi 01/12 </a:t>
                      </a:r>
                    </a:p>
                    <a:p>
                      <a:pPr>
                        <a:lnSpc>
                          <a:spcPct val="107000"/>
                        </a:lnSpc>
                        <a:spcAft>
                          <a:spcPts val="800"/>
                        </a:spcAft>
                      </a:pPr>
                      <a:r>
                        <a:rPr lang="fr-FR" sz="1000">
                          <a:effectLst/>
                        </a:rPr>
                        <a:t>9h-11h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a:effectLst/>
                        </a:rPr>
                        <a:t>Lundi 07/12</a:t>
                      </a:r>
                    </a:p>
                    <a:p>
                      <a:pPr>
                        <a:lnSpc>
                          <a:spcPct val="107000"/>
                        </a:lnSpc>
                        <a:spcAft>
                          <a:spcPts val="800"/>
                        </a:spcAft>
                      </a:pPr>
                      <a:r>
                        <a:rPr lang="fr-FR" sz="1000">
                          <a:effectLst/>
                        </a:rPr>
                        <a:t>14h30 – 16h30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a:effectLst/>
                        </a:rPr>
                        <a:t>Mardi 08/12 </a:t>
                      </a:r>
                    </a:p>
                    <a:p>
                      <a:pPr>
                        <a:lnSpc>
                          <a:spcPct val="107000"/>
                        </a:lnSpc>
                        <a:spcAft>
                          <a:spcPts val="800"/>
                        </a:spcAft>
                      </a:pPr>
                      <a:r>
                        <a:rPr lang="fr-FR" sz="1000">
                          <a:effectLst/>
                        </a:rPr>
                        <a:t>9h-11h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a:effectLst/>
                        </a:rPr>
                        <a:t>X</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extLst>
                  <a:ext uri="{0D108BD9-81ED-4DB2-BD59-A6C34878D82A}">
                    <a16:rowId xmlns:a16="http://schemas.microsoft.com/office/drawing/2014/main" val="2737107321"/>
                  </a:ext>
                </a:extLst>
              </a:tr>
              <a:tr h="523542">
                <a:tc>
                  <a:txBody>
                    <a:bodyPr/>
                    <a:lstStyle/>
                    <a:p>
                      <a:pPr>
                        <a:lnSpc>
                          <a:spcPct val="107000"/>
                        </a:lnSpc>
                        <a:spcAft>
                          <a:spcPts val="800"/>
                        </a:spcAft>
                      </a:pPr>
                      <a:r>
                        <a:rPr lang="fr-FR" sz="1000">
                          <a:effectLst/>
                        </a:rPr>
                        <a:t>STI2D/STD2A/S2TMD</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a:effectLst/>
                        </a:rPr>
                        <a:t>Mardi 24/11 </a:t>
                      </a:r>
                    </a:p>
                    <a:p>
                      <a:pPr>
                        <a:lnSpc>
                          <a:spcPct val="107000"/>
                        </a:lnSpc>
                        <a:spcAft>
                          <a:spcPts val="800"/>
                        </a:spcAft>
                      </a:pPr>
                      <a:r>
                        <a:rPr lang="fr-FR" sz="1000">
                          <a:effectLst/>
                        </a:rPr>
                        <a:t>14-16h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a:effectLst/>
                        </a:rPr>
                        <a:t>Jeudi 05/11, </a:t>
                      </a:r>
                    </a:p>
                    <a:p>
                      <a:pPr>
                        <a:lnSpc>
                          <a:spcPct val="107000"/>
                        </a:lnSpc>
                        <a:spcAft>
                          <a:spcPts val="800"/>
                        </a:spcAft>
                      </a:pPr>
                      <a:r>
                        <a:rPr lang="fr-FR" sz="1000">
                          <a:effectLst/>
                        </a:rPr>
                        <a:t>14h-16h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dirty="0" smtClean="0">
                          <a:effectLst/>
                        </a:rPr>
                        <a:t>               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dirty="0">
                          <a:effectLst/>
                        </a:rPr>
                        <a:t> </a:t>
                      </a:r>
                      <a:r>
                        <a:rPr lang="fr-FR" sz="1000" dirty="0" smtClean="0">
                          <a:effectLst/>
                        </a:rPr>
                        <a:t>              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a:effectLst/>
                        </a:rPr>
                        <a:t>Vendredi 04/12, 14h-16h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extLst>
                  <a:ext uri="{0D108BD9-81ED-4DB2-BD59-A6C34878D82A}">
                    <a16:rowId xmlns:a16="http://schemas.microsoft.com/office/drawing/2014/main" val="1994981902"/>
                  </a:ext>
                </a:extLst>
              </a:tr>
              <a:tr h="523542">
                <a:tc>
                  <a:txBody>
                    <a:bodyPr/>
                    <a:lstStyle/>
                    <a:p>
                      <a:pPr>
                        <a:lnSpc>
                          <a:spcPct val="107000"/>
                        </a:lnSpc>
                        <a:spcAft>
                          <a:spcPts val="800"/>
                        </a:spcAft>
                      </a:pPr>
                      <a:r>
                        <a:rPr lang="fr-FR" sz="1000">
                          <a:effectLst/>
                        </a:rPr>
                        <a:t>STL/ST2S/STHR</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pt-BR" sz="1000">
                          <a:effectLst/>
                        </a:rPr>
                        <a:t>Lundi 23/11 </a:t>
                      </a:r>
                      <a:endParaRPr lang="fr-FR" sz="1000">
                        <a:effectLst/>
                      </a:endParaRPr>
                    </a:p>
                    <a:p>
                      <a:pPr>
                        <a:lnSpc>
                          <a:spcPct val="107000"/>
                        </a:lnSpc>
                        <a:spcAft>
                          <a:spcPts val="800"/>
                        </a:spcAft>
                      </a:pPr>
                      <a:r>
                        <a:rPr lang="pt-BR" sz="1000">
                          <a:effectLst/>
                        </a:rPr>
                        <a:t>14h-16h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pt-BR" sz="1000">
                          <a:effectLst/>
                        </a:rPr>
                        <a:t>Mardi 24/11 </a:t>
                      </a:r>
                      <a:endParaRPr lang="fr-FR" sz="1000">
                        <a:effectLst/>
                      </a:endParaRPr>
                    </a:p>
                    <a:p>
                      <a:pPr>
                        <a:lnSpc>
                          <a:spcPct val="107000"/>
                        </a:lnSpc>
                        <a:spcAft>
                          <a:spcPts val="800"/>
                        </a:spcAft>
                      </a:pPr>
                      <a:r>
                        <a:rPr lang="pt-BR" sz="1000">
                          <a:effectLst/>
                        </a:rPr>
                        <a:t>15h-17h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tc>
                  <a:txBody>
                    <a:bodyPr/>
                    <a:lstStyle/>
                    <a:p>
                      <a:pPr>
                        <a:lnSpc>
                          <a:spcPct val="107000"/>
                        </a:lnSpc>
                        <a:spcAft>
                          <a:spcPts val="800"/>
                        </a:spcAft>
                      </a:pPr>
                      <a:r>
                        <a:rPr lang="fr-FR" sz="1000" dirty="0" smtClean="0">
                          <a:effectLst/>
                        </a:rPr>
                        <a:t>               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dirty="0" smtClean="0">
                          <a:effectLst/>
                        </a:rPr>
                        <a:t>                X</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fr-FR" sz="1000" dirty="0">
                          <a:effectLst/>
                        </a:rPr>
                        <a:t>Mercredi 09/12, 9h-11h</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6755" marR="86755" marT="43377" marB="43377"/>
                </a:tc>
                <a:extLst>
                  <a:ext uri="{0D108BD9-81ED-4DB2-BD59-A6C34878D82A}">
                    <a16:rowId xmlns:a16="http://schemas.microsoft.com/office/drawing/2014/main" val="3783063514"/>
                  </a:ext>
                </a:extLst>
              </a:tr>
            </a:tbl>
          </a:graphicData>
        </a:graphic>
      </p:graphicFrame>
      <p:sp>
        <p:nvSpPr>
          <p:cNvPr id="3" name="Rectangle 1"/>
          <p:cNvSpPr>
            <a:spLocks noChangeArrowheads="1"/>
          </p:cNvSpPr>
          <p:nvPr/>
        </p:nvSpPr>
        <p:spPr bwMode="auto">
          <a:xfrm>
            <a:off x="319088" y="216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213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6</a:t>
            </a:fld>
            <a:endParaRPr lang="fr-FR" dirty="0"/>
          </a:p>
        </p:txBody>
      </p:sp>
      <p:sp>
        <p:nvSpPr>
          <p:cNvPr id="7" name="ZoneTexte 2"/>
          <p:cNvSpPr txBox="1">
            <a:spLocks noChangeArrowheads="1"/>
          </p:cNvSpPr>
          <p:nvPr/>
        </p:nvSpPr>
        <p:spPr bwMode="auto">
          <a:xfrm>
            <a:off x="3046779" y="618242"/>
            <a:ext cx="3126112"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fr-FR" sz="1800" dirty="0"/>
              <a:t>PRÉSENTATION </a:t>
            </a:r>
            <a:r>
              <a:rPr lang="fr-FR" sz="1800" dirty="0" smtClean="0"/>
              <a:t>DE L’</a:t>
            </a:r>
            <a:r>
              <a:rPr lang="fr-FR" altLang="fr-FR" sz="1800" dirty="0" smtClean="0"/>
              <a:t>ETLV</a:t>
            </a:r>
            <a:endParaRPr lang="fr-FR" altLang="fr-FR" sz="1800" dirty="0"/>
          </a:p>
        </p:txBody>
      </p:sp>
      <p:grpSp>
        <p:nvGrpSpPr>
          <p:cNvPr id="2" name="Groupe 1"/>
          <p:cNvGrpSpPr/>
          <p:nvPr/>
        </p:nvGrpSpPr>
        <p:grpSpPr>
          <a:xfrm>
            <a:off x="1331640" y="1635646"/>
            <a:ext cx="6480720" cy="1295307"/>
            <a:chOff x="1331640" y="1635646"/>
            <a:chExt cx="6480720" cy="1295307"/>
          </a:xfrm>
        </p:grpSpPr>
        <p:sp>
          <p:nvSpPr>
            <p:cNvPr id="3" name="ZoneTexte 2"/>
            <p:cNvSpPr txBox="1"/>
            <p:nvPr/>
          </p:nvSpPr>
          <p:spPr>
            <a:xfrm>
              <a:off x="1907704" y="1635646"/>
              <a:ext cx="710451" cy="369332"/>
            </a:xfrm>
            <a:prstGeom prst="rect">
              <a:avLst/>
            </a:prstGeom>
            <a:noFill/>
          </p:spPr>
          <p:txBody>
            <a:bodyPr wrap="none" rtlCol="0">
              <a:spAutoFit/>
            </a:bodyPr>
            <a:lstStyle/>
            <a:p>
              <a:r>
                <a:rPr lang="fr-FR" dirty="0" smtClean="0"/>
                <a:t>C’est</a:t>
              </a:r>
              <a:endParaRPr lang="fr-FR" dirty="0"/>
            </a:p>
          </p:txBody>
        </p:sp>
        <p:sp>
          <p:nvSpPr>
            <p:cNvPr id="9" name="ZoneTexte 8"/>
            <p:cNvSpPr txBox="1"/>
            <p:nvPr/>
          </p:nvSpPr>
          <p:spPr>
            <a:xfrm>
              <a:off x="5913244" y="2561621"/>
              <a:ext cx="1467068" cy="369332"/>
            </a:xfrm>
            <a:prstGeom prst="rect">
              <a:avLst/>
            </a:prstGeom>
            <a:noFill/>
          </p:spPr>
          <p:txBody>
            <a:bodyPr wrap="none" rtlCol="0">
              <a:spAutoFit/>
            </a:bodyPr>
            <a:lstStyle/>
            <a:p>
              <a:r>
                <a:rPr lang="fr-FR" dirty="0" smtClean="0"/>
                <a:t>Ce n’est pas</a:t>
              </a:r>
              <a:endParaRPr lang="fr-FR" dirty="0"/>
            </a:p>
          </p:txBody>
        </p:sp>
        <p:grpSp>
          <p:nvGrpSpPr>
            <p:cNvPr id="4" name="Groupe 3"/>
            <p:cNvGrpSpPr/>
            <p:nvPr/>
          </p:nvGrpSpPr>
          <p:grpSpPr>
            <a:xfrm>
              <a:off x="1331640" y="1800344"/>
              <a:ext cx="6480720" cy="984081"/>
              <a:chOff x="2158391" y="1837443"/>
              <a:chExt cx="4827217" cy="1441835"/>
            </a:xfrm>
          </p:grpSpPr>
          <p:sp>
            <p:nvSpPr>
              <p:cNvPr id="10" name="Moins 9"/>
              <p:cNvSpPr/>
              <p:nvPr/>
            </p:nvSpPr>
            <p:spPr>
              <a:xfrm rot="300000" flipV="1">
                <a:off x="2158391" y="2342880"/>
                <a:ext cx="4827217" cy="457738"/>
              </a:xfrm>
              <a:prstGeom prst="mathMinus">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1" name="Flèche vers le bas 10"/>
              <p:cNvSpPr/>
              <p:nvPr/>
            </p:nvSpPr>
            <p:spPr>
              <a:xfrm>
                <a:off x="5833452" y="1837443"/>
                <a:ext cx="501627" cy="876716"/>
              </a:xfrm>
              <a:prstGeom prst="down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Flèche vers le haut 11"/>
              <p:cNvSpPr/>
              <p:nvPr/>
            </p:nvSpPr>
            <p:spPr>
              <a:xfrm>
                <a:off x="2563297" y="2402562"/>
                <a:ext cx="577543" cy="876716"/>
              </a:xfrm>
              <a:prstGeom prst="upArrow">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sp>
          <p:nvSpPr>
            <p:cNvPr id="5" name="Rectangle 4"/>
            <p:cNvSpPr/>
            <p:nvPr/>
          </p:nvSpPr>
          <p:spPr>
            <a:xfrm>
              <a:off x="4175781" y="2115904"/>
              <a:ext cx="757451" cy="369332"/>
            </a:xfrm>
            <a:prstGeom prst="rect">
              <a:avLst/>
            </a:prstGeom>
          </p:spPr>
          <p:txBody>
            <a:bodyPr wrap="none">
              <a:spAutoFit/>
            </a:bodyPr>
            <a:lstStyle/>
            <a:p>
              <a:pPr>
                <a:spcBef>
                  <a:spcPct val="0"/>
                </a:spcBef>
                <a:buClrTx/>
                <a:buSzTx/>
                <a:buFontTx/>
                <a:buNone/>
              </a:pPr>
              <a:r>
                <a:rPr lang="fr-FR" altLang="fr-FR" b="1" dirty="0" smtClean="0"/>
                <a:t>ETLV</a:t>
              </a:r>
              <a:endParaRPr lang="fr-FR" altLang="fr-FR" b="1" dirty="0"/>
            </a:p>
          </p:txBody>
        </p:sp>
      </p:grpSp>
      <p:grpSp>
        <p:nvGrpSpPr>
          <p:cNvPr id="14" name="Groupe 13"/>
          <p:cNvGrpSpPr/>
          <p:nvPr/>
        </p:nvGrpSpPr>
        <p:grpSpPr>
          <a:xfrm>
            <a:off x="251520" y="3581603"/>
            <a:ext cx="8712968" cy="646331"/>
            <a:chOff x="251520" y="3001091"/>
            <a:chExt cx="8712968" cy="646331"/>
          </a:xfrm>
        </p:grpSpPr>
        <p:sp>
          <p:nvSpPr>
            <p:cNvPr id="8" name="ZoneTexte 7"/>
            <p:cNvSpPr txBox="1"/>
            <p:nvPr/>
          </p:nvSpPr>
          <p:spPr>
            <a:xfrm>
              <a:off x="251520" y="3001091"/>
              <a:ext cx="4176464" cy="646331"/>
            </a:xfrm>
            <a:prstGeom prst="rect">
              <a:avLst/>
            </a:prstGeom>
            <a:noFill/>
            <a:ln w="12700">
              <a:solidFill>
                <a:schemeClr val="tx1"/>
              </a:solidFill>
            </a:ln>
          </p:spPr>
          <p:txBody>
            <a:bodyPr wrap="square" rtlCol="0">
              <a:spAutoFit/>
            </a:bodyPr>
            <a:lstStyle/>
            <a:p>
              <a:pPr algn="ctr"/>
              <a:r>
                <a:rPr lang="fr-FR" dirty="0" smtClean="0"/>
                <a:t>Un enseignement d’</a:t>
              </a:r>
              <a:r>
                <a:rPr lang="fr-FR" b="1" dirty="0" smtClean="0"/>
                <a:t>anglais</a:t>
              </a:r>
              <a:r>
                <a:rPr lang="fr-FR" dirty="0" smtClean="0"/>
                <a:t> croisé avec une </a:t>
              </a:r>
              <a:r>
                <a:rPr lang="fr-FR" b="1" dirty="0" smtClean="0"/>
                <a:t>discipline technologique</a:t>
              </a:r>
              <a:endParaRPr lang="fr-FR" b="1" dirty="0"/>
            </a:p>
          </p:txBody>
        </p:sp>
        <p:sp>
          <p:nvSpPr>
            <p:cNvPr id="16" name="ZoneTexte 15"/>
            <p:cNvSpPr txBox="1"/>
            <p:nvPr/>
          </p:nvSpPr>
          <p:spPr>
            <a:xfrm>
              <a:off x="4788024" y="3138522"/>
              <a:ext cx="4176464" cy="369332"/>
            </a:xfrm>
            <a:prstGeom prst="rect">
              <a:avLst/>
            </a:prstGeom>
            <a:noFill/>
            <a:ln w="12700">
              <a:solidFill>
                <a:schemeClr val="tx1"/>
              </a:solidFill>
            </a:ln>
          </p:spPr>
          <p:txBody>
            <a:bodyPr wrap="square" rtlCol="0">
              <a:spAutoFit/>
            </a:bodyPr>
            <a:lstStyle/>
            <a:p>
              <a:pPr algn="ctr"/>
              <a:r>
                <a:rPr lang="fr-FR" b="1" dirty="0" smtClean="0"/>
                <a:t>DNL</a:t>
              </a:r>
              <a:r>
                <a:rPr lang="fr-FR" dirty="0" smtClean="0"/>
                <a:t> (Discipline Non Linguistique)</a:t>
              </a:r>
              <a:endParaRPr lang="fr-FR" b="1" dirty="0"/>
            </a:p>
          </p:txBody>
        </p:sp>
      </p:grpSp>
    </p:spTree>
    <p:extLst>
      <p:ext uri="{BB962C8B-B14F-4D97-AF65-F5344CB8AC3E}">
        <p14:creationId xmlns:p14="http://schemas.microsoft.com/office/powerpoint/2010/main" val="1941330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7</a:t>
            </a:fld>
            <a:endParaRPr lang="fr-FR" dirty="0"/>
          </a:p>
        </p:txBody>
      </p:sp>
      <p:grpSp>
        <p:nvGrpSpPr>
          <p:cNvPr id="14" name="Groupe 13"/>
          <p:cNvGrpSpPr/>
          <p:nvPr/>
        </p:nvGrpSpPr>
        <p:grpSpPr>
          <a:xfrm>
            <a:off x="539552" y="3075806"/>
            <a:ext cx="8136904" cy="923330"/>
            <a:chOff x="251520" y="3001091"/>
            <a:chExt cx="8136904" cy="923330"/>
          </a:xfrm>
        </p:grpSpPr>
        <p:sp>
          <p:nvSpPr>
            <p:cNvPr id="8" name="ZoneTexte 7"/>
            <p:cNvSpPr txBox="1"/>
            <p:nvPr/>
          </p:nvSpPr>
          <p:spPr>
            <a:xfrm>
              <a:off x="251520" y="3001091"/>
              <a:ext cx="4176464" cy="923330"/>
            </a:xfrm>
            <a:prstGeom prst="rect">
              <a:avLst/>
            </a:prstGeom>
            <a:noFill/>
            <a:ln w="12700">
              <a:solidFill>
                <a:schemeClr val="tx1"/>
              </a:solidFill>
            </a:ln>
          </p:spPr>
          <p:txBody>
            <a:bodyPr wrap="square" rtlCol="0">
              <a:spAutoFit/>
            </a:bodyPr>
            <a:lstStyle/>
            <a:p>
              <a:pPr algn="ctr"/>
              <a:r>
                <a:rPr lang="fr-FR" dirty="0" smtClean="0"/>
                <a:t>Deux professeurs </a:t>
              </a:r>
              <a:r>
                <a:rPr lang="fr-FR" b="1" dirty="0" smtClean="0"/>
                <a:t>ensemble</a:t>
              </a:r>
              <a:r>
                <a:rPr lang="fr-FR" dirty="0" smtClean="0"/>
                <a:t> :</a:t>
              </a:r>
            </a:p>
            <a:p>
              <a:pPr marL="285750" indent="-285750">
                <a:buFontTx/>
                <a:buChar char="-"/>
              </a:pPr>
              <a:r>
                <a:rPr lang="fr-FR" dirty="0"/>
                <a:t>u</a:t>
              </a:r>
              <a:r>
                <a:rPr lang="fr-FR" dirty="0" smtClean="0"/>
                <a:t>n de langue vivante</a:t>
              </a:r>
            </a:p>
            <a:p>
              <a:pPr marL="285750" indent="-285750">
                <a:buFontTx/>
                <a:buChar char="-"/>
              </a:pPr>
              <a:r>
                <a:rPr lang="fr-FR" dirty="0"/>
                <a:t>u</a:t>
              </a:r>
              <a:r>
                <a:rPr lang="fr-FR" dirty="0" smtClean="0"/>
                <a:t>n d’enseignement technologique</a:t>
              </a:r>
              <a:endParaRPr lang="fr-FR" dirty="0"/>
            </a:p>
          </p:txBody>
        </p:sp>
        <p:sp>
          <p:nvSpPr>
            <p:cNvPr id="16" name="ZoneTexte 15"/>
            <p:cNvSpPr txBox="1"/>
            <p:nvPr/>
          </p:nvSpPr>
          <p:spPr>
            <a:xfrm>
              <a:off x="4860032" y="3138522"/>
              <a:ext cx="3528392" cy="646331"/>
            </a:xfrm>
            <a:prstGeom prst="rect">
              <a:avLst/>
            </a:prstGeom>
            <a:noFill/>
            <a:ln w="12700">
              <a:solidFill>
                <a:schemeClr val="tx1"/>
              </a:solidFill>
            </a:ln>
          </p:spPr>
          <p:txBody>
            <a:bodyPr wrap="square" rtlCol="0">
              <a:spAutoFit/>
            </a:bodyPr>
            <a:lstStyle/>
            <a:p>
              <a:pPr algn="ctr"/>
              <a:r>
                <a:rPr lang="fr-FR" b="1" dirty="0" smtClean="0"/>
                <a:t>Un seul </a:t>
              </a:r>
              <a:r>
                <a:rPr lang="fr-FR" dirty="0" smtClean="0"/>
                <a:t>professeur disciplinaire </a:t>
              </a:r>
            </a:p>
            <a:p>
              <a:pPr algn="ctr"/>
              <a:r>
                <a:rPr lang="fr-FR" dirty="0" smtClean="0"/>
                <a:t>(LV ou ET) </a:t>
              </a:r>
              <a:endParaRPr lang="fr-FR" dirty="0"/>
            </a:p>
          </p:txBody>
        </p:sp>
      </p:grpSp>
      <p:grpSp>
        <p:nvGrpSpPr>
          <p:cNvPr id="17" name="Groupe 16"/>
          <p:cNvGrpSpPr/>
          <p:nvPr/>
        </p:nvGrpSpPr>
        <p:grpSpPr>
          <a:xfrm>
            <a:off x="1331640" y="1059582"/>
            <a:ext cx="6480720" cy="1295307"/>
            <a:chOff x="1331640" y="1635646"/>
            <a:chExt cx="6480720" cy="1295307"/>
          </a:xfrm>
        </p:grpSpPr>
        <p:sp>
          <p:nvSpPr>
            <p:cNvPr id="18" name="ZoneTexte 17"/>
            <p:cNvSpPr txBox="1"/>
            <p:nvPr/>
          </p:nvSpPr>
          <p:spPr>
            <a:xfrm>
              <a:off x="1907704" y="1635646"/>
              <a:ext cx="710451" cy="369332"/>
            </a:xfrm>
            <a:prstGeom prst="rect">
              <a:avLst/>
            </a:prstGeom>
            <a:noFill/>
          </p:spPr>
          <p:txBody>
            <a:bodyPr wrap="none" rtlCol="0">
              <a:spAutoFit/>
            </a:bodyPr>
            <a:lstStyle/>
            <a:p>
              <a:r>
                <a:rPr lang="fr-FR" dirty="0" smtClean="0"/>
                <a:t>C’est</a:t>
              </a:r>
              <a:endParaRPr lang="fr-FR" dirty="0"/>
            </a:p>
          </p:txBody>
        </p:sp>
        <p:sp>
          <p:nvSpPr>
            <p:cNvPr id="19" name="ZoneTexte 18"/>
            <p:cNvSpPr txBox="1"/>
            <p:nvPr/>
          </p:nvSpPr>
          <p:spPr>
            <a:xfrm>
              <a:off x="5913244" y="2561621"/>
              <a:ext cx="1467068" cy="369332"/>
            </a:xfrm>
            <a:prstGeom prst="rect">
              <a:avLst/>
            </a:prstGeom>
            <a:noFill/>
          </p:spPr>
          <p:txBody>
            <a:bodyPr wrap="none" rtlCol="0">
              <a:spAutoFit/>
            </a:bodyPr>
            <a:lstStyle/>
            <a:p>
              <a:r>
                <a:rPr lang="fr-FR" dirty="0" smtClean="0"/>
                <a:t>Ce n’est pas</a:t>
              </a:r>
              <a:endParaRPr lang="fr-FR" dirty="0"/>
            </a:p>
          </p:txBody>
        </p:sp>
        <p:grpSp>
          <p:nvGrpSpPr>
            <p:cNvPr id="23" name="Groupe 22"/>
            <p:cNvGrpSpPr/>
            <p:nvPr/>
          </p:nvGrpSpPr>
          <p:grpSpPr>
            <a:xfrm>
              <a:off x="1331640" y="1800344"/>
              <a:ext cx="6480720" cy="984081"/>
              <a:chOff x="2158391" y="1837443"/>
              <a:chExt cx="4827217" cy="1441835"/>
            </a:xfrm>
          </p:grpSpPr>
          <p:sp>
            <p:nvSpPr>
              <p:cNvPr id="25" name="Moins 24"/>
              <p:cNvSpPr/>
              <p:nvPr/>
            </p:nvSpPr>
            <p:spPr>
              <a:xfrm rot="300000" flipV="1">
                <a:off x="2158391" y="2342880"/>
                <a:ext cx="4827217" cy="457738"/>
              </a:xfrm>
              <a:prstGeom prst="mathMinus">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6" name="Flèche vers le bas 25"/>
              <p:cNvSpPr/>
              <p:nvPr/>
            </p:nvSpPr>
            <p:spPr>
              <a:xfrm>
                <a:off x="5833452" y="1837443"/>
                <a:ext cx="501627" cy="876716"/>
              </a:xfrm>
              <a:prstGeom prst="down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Flèche vers le haut 26"/>
              <p:cNvSpPr/>
              <p:nvPr/>
            </p:nvSpPr>
            <p:spPr>
              <a:xfrm>
                <a:off x="2563297" y="2402562"/>
                <a:ext cx="577543" cy="876716"/>
              </a:xfrm>
              <a:prstGeom prst="upArrow">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sp>
          <p:nvSpPr>
            <p:cNvPr id="24" name="Rectangle 23"/>
            <p:cNvSpPr/>
            <p:nvPr/>
          </p:nvSpPr>
          <p:spPr>
            <a:xfrm>
              <a:off x="4175781" y="2115904"/>
              <a:ext cx="757451" cy="369332"/>
            </a:xfrm>
            <a:prstGeom prst="rect">
              <a:avLst/>
            </a:prstGeom>
          </p:spPr>
          <p:txBody>
            <a:bodyPr wrap="none">
              <a:spAutoFit/>
            </a:bodyPr>
            <a:lstStyle/>
            <a:p>
              <a:pPr>
                <a:spcBef>
                  <a:spcPct val="0"/>
                </a:spcBef>
                <a:buClrTx/>
                <a:buSzTx/>
                <a:buFontTx/>
                <a:buNone/>
              </a:pPr>
              <a:r>
                <a:rPr lang="fr-FR" altLang="fr-FR" b="1" dirty="0" smtClean="0"/>
                <a:t>ETLV</a:t>
              </a:r>
              <a:endParaRPr lang="fr-FR" altLang="fr-FR" b="1" dirty="0"/>
            </a:p>
          </p:txBody>
        </p:sp>
      </p:grpSp>
    </p:spTree>
    <p:extLst>
      <p:ext uri="{BB962C8B-B14F-4D97-AF65-F5344CB8AC3E}">
        <p14:creationId xmlns:p14="http://schemas.microsoft.com/office/powerpoint/2010/main" val="3100914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8</a:t>
            </a:fld>
            <a:endParaRPr lang="fr-FR" dirty="0"/>
          </a:p>
        </p:txBody>
      </p:sp>
      <p:grpSp>
        <p:nvGrpSpPr>
          <p:cNvPr id="14" name="Groupe 13"/>
          <p:cNvGrpSpPr/>
          <p:nvPr/>
        </p:nvGrpSpPr>
        <p:grpSpPr>
          <a:xfrm>
            <a:off x="251520" y="3581603"/>
            <a:ext cx="8712968" cy="646331"/>
            <a:chOff x="251520" y="3001091"/>
            <a:chExt cx="8712968" cy="646331"/>
          </a:xfrm>
        </p:grpSpPr>
        <p:sp>
          <p:nvSpPr>
            <p:cNvPr id="8" name="ZoneTexte 7"/>
            <p:cNvSpPr txBox="1"/>
            <p:nvPr/>
          </p:nvSpPr>
          <p:spPr>
            <a:xfrm>
              <a:off x="251520" y="3001091"/>
              <a:ext cx="4176464" cy="646331"/>
            </a:xfrm>
            <a:prstGeom prst="rect">
              <a:avLst/>
            </a:prstGeom>
            <a:noFill/>
            <a:ln w="12700">
              <a:solidFill>
                <a:schemeClr val="tx1"/>
              </a:solidFill>
            </a:ln>
          </p:spPr>
          <p:txBody>
            <a:bodyPr wrap="square" rtlCol="0">
              <a:spAutoFit/>
            </a:bodyPr>
            <a:lstStyle/>
            <a:p>
              <a:pPr algn="ctr"/>
              <a:r>
                <a:rPr lang="fr-FR" b="1" dirty="0" smtClean="0"/>
                <a:t>Complémentarité</a:t>
              </a:r>
              <a:r>
                <a:rPr lang="fr-FR" dirty="0" smtClean="0"/>
                <a:t> entre les deux disciplines</a:t>
              </a:r>
              <a:endParaRPr lang="fr-FR" b="1" dirty="0"/>
            </a:p>
          </p:txBody>
        </p:sp>
        <p:sp>
          <p:nvSpPr>
            <p:cNvPr id="16" name="ZoneTexte 15"/>
            <p:cNvSpPr txBox="1"/>
            <p:nvPr/>
          </p:nvSpPr>
          <p:spPr>
            <a:xfrm>
              <a:off x="4788024" y="3138522"/>
              <a:ext cx="4176464" cy="369332"/>
            </a:xfrm>
            <a:prstGeom prst="rect">
              <a:avLst/>
            </a:prstGeom>
            <a:noFill/>
            <a:ln w="12700">
              <a:solidFill>
                <a:schemeClr val="tx1"/>
              </a:solidFill>
            </a:ln>
          </p:spPr>
          <p:txBody>
            <a:bodyPr wrap="square" rtlCol="0">
              <a:spAutoFit/>
            </a:bodyPr>
            <a:lstStyle/>
            <a:p>
              <a:pPr algn="ctr"/>
              <a:r>
                <a:rPr lang="fr-FR" dirty="0" smtClean="0"/>
                <a:t>Pas deux disciplines </a:t>
              </a:r>
              <a:r>
                <a:rPr lang="fr-FR" b="1" dirty="0" smtClean="0"/>
                <a:t>juxtaposées</a:t>
              </a:r>
              <a:endParaRPr lang="fr-FR" b="1" dirty="0"/>
            </a:p>
          </p:txBody>
        </p:sp>
      </p:grpSp>
      <p:grpSp>
        <p:nvGrpSpPr>
          <p:cNvPr id="17" name="Groupe 16"/>
          <p:cNvGrpSpPr/>
          <p:nvPr/>
        </p:nvGrpSpPr>
        <p:grpSpPr>
          <a:xfrm>
            <a:off x="1331640" y="1275606"/>
            <a:ext cx="6480720" cy="1295307"/>
            <a:chOff x="1331640" y="1635646"/>
            <a:chExt cx="6480720" cy="1295307"/>
          </a:xfrm>
        </p:grpSpPr>
        <p:sp>
          <p:nvSpPr>
            <p:cNvPr id="18" name="ZoneTexte 17"/>
            <p:cNvSpPr txBox="1"/>
            <p:nvPr/>
          </p:nvSpPr>
          <p:spPr>
            <a:xfrm>
              <a:off x="1907704" y="1635646"/>
              <a:ext cx="710451" cy="369332"/>
            </a:xfrm>
            <a:prstGeom prst="rect">
              <a:avLst/>
            </a:prstGeom>
            <a:noFill/>
          </p:spPr>
          <p:txBody>
            <a:bodyPr wrap="none" rtlCol="0">
              <a:spAutoFit/>
            </a:bodyPr>
            <a:lstStyle/>
            <a:p>
              <a:r>
                <a:rPr lang="fr-FR" dirty="0" smtClean="0"/>
                <a:t>C’est</a:t>
              </a:r>
              <a:endParaRPr lang="fr-FR" dirty="0"/>
            </a:p>
          </p:txBody>
        </p:sp>
        <p:sp>
          <p:nvSpPr>
            <p:cNvPr id="19" name="ZoneTexte 18"/>
            <p:cNvSpPr txBox="1"/>
            <p:nvPr/>
          </p:nvSpPr>
          <p:spPr>
            <a:xfrm>
              <a:off x="5913244" y="2561621"/>
              <a:ext cx="1467068" cy="369332"/>
            </a:xfrm>
            <a:prstGeom prst="rect">
              <a:avLst/>
            </a:prstGeom>
            <a:noFill/>
          </p:spPr>
          <p:txBody>
            <a:bodyPr wrap="none" rtlCol="0">
              <a:spAutoFit/>
            </a:bodyPr>
            <a:lstStyle/>
            <a:p>
              <a:r>
                <a:rPr lang="fr-FR" dirty="0" smtClean="0"/>
                <a:t>Ce n’est pas</a:t>
              </a:r>
              <a:endParaRPr lang="fr-FR" dirty="0"/>
            </a:p>
          </p:txBody>
        </p:sp>
        <p:grpSp>
          <p:nvGrpSpPr>
            <p:cNvPr id="23" name="Groupe 22"/>
            <p:cNvGrpSpPr/>
            <p:nvPr/>
          </p:nvGrpSpPr>
          <p:grpSpPr>
            <a:xfrm>
              <a:off x="1331640" y="1800344"/>
              <a:ext cx="6480720" cy="984081"/>
              <a:chOff x="2158391" y="1837443"/>
              <a:chExt cx="4827217" cy="1441835"/>
            </a:xfrm>
          </p:grpSpPr>
          <p:sp>
            <p:nvSpPr>
              <p:cNvPr id="25" name="Moins 24"/>
              <p:cNvSpPr/>
              <p:nvPr/>
            </p:nvSpPr>
            <p:spPr>
              <a:xfrm rot="300000" flipV="1">
                <a:off x="2158391" y="2342880"/>
                <a:ext cx="4827217" cy="457738"/>
              </a:xfrm>
              <a:prstGeom prst="mathMinus">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6" name="Flèche vers le bas 25"/>
              <p:cNvSpPr/>
              <p:nvPr/>
            </p:nvSpPr>
            <p:spPr>
              <a:xfrm>
                <a:off x="5833452" y="1837443"/>
                <a:ext cx="501627" cy="876716"/>
              </a:xfrm>
              <a:prstGeom prst="down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Flèche vers le haut 26"/>
              <p:cNvSpPr/>
              <p:nvPr/>
            </p:nvSpPr>
            <p:spPr>
              <a:xfrm>
                <a:off x="2563297" y="2402562"/>
                <a:ext cx="577543" cy="876716"/>
              </a:xfrm>
              <a:prstGeom prst="upArrow">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sp>
          <p:nvSpPr>
            <p:cNvPr id="24" name="Rectangle 23"/>
            <p:cNvSpPr/>
            <p:nvPr/>
          </p:nvSpPr>
          <p:spPr>
            <a:xfrm>
              <a:off x="4175781" y="2115904"/>
              <a:ext cx="757451" cy="369332"/>
            </a:xfrm>
            <a:prstGeom prst="rect">
              <a:avLst/>
            </a:prstGeom>
          </p:spPr>
          <p:txBody>
            <a:bodyPr wrap="none">
              <a:spAutoFit/>
            </a:bodyPr>
            <a:lstStyle/>
            <a:p>
              <a:pPr>
                <a:spcBef>
                  <a:spcPct val="0"/>
                </a:spcBef>
                <a:buClrTx/>
                <a:buSzTx/>
                <a:buFontTx/>
                <a:buNone/>
              </a:pPr>
              <a:r>
                <a:rPr lang="fr-FR" altLang="fr-FR" b="1" dirty="0" smtClean="0"/>
                <a:t>ETLV</a:t>
              </a:r>
              <a:endParaRPr lang="fr-FR" altLang="fr-FR" b="1" dirty="0"/>
            </a:p>
          </p:txBody>
        </p:sp>
      </p:grpSp>
    </p:spTree>
    <p:extLst>
      <p:ext uri="{BB962C8B-B14F-4D97-AF65-F5344CB8AC3E}">
        <p14:creationId xmlns:p14="http://schemas.microsoft.com/office/powerpoint/2010/main" val="340631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smtClean="0"/>
              <a:t>05/10/2020</a:t>
            </a:r>
            <a:endParaRPr lang="fr-FR" cap="all" dirty="0"/>
          </a:p>
        </p:txBody>
      </p:sp>
      <p:sp>
        <p:nvSpPr>
          <p:cNvPr id="21" name="Espace réservé du pied de page 20"/>
          <p:cNvSpPr>
            <a:spLocks noGrp="1"/>
          </p:cNvSpPr>
          <p:nvPr>
            <p:ph type="ftr" sz="quarter" idx="11"/>
          </p:nvPr>
        </p:nvSpPr>
        <p:spPr/>
        <p:txBody>
          <a:bodyPr/>
          <a:lstStyle/>
          <a:p>
            <a:r>
              <a:rPr lang="fr-FR" dirty="0" smtClean="0"/>
              <a:t>ETLV, classe virtuelle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9</a:t>
            </a:fld>
            <a:endParaRPr lang="fr-FR" dirty="0"/>
          </a:p>
        </p:txBody>
      </p:sp>
      <p:grpSp>
        <p:nvGrpSpPr>
          <p:cNvPr id="14" name="Groupe 13"/>
          <p:cNvGrpSpPr/>
          <p:nvPr/>
        </p:nvGrpSpPr>
        <p:grpSpPr>
          <a:xfrm>
            <a:off x="899592" y="3211691"/>
            <a:ext cx="8064896" cy="800219"/>
            <a:chOff x="971600" y="2776936"/>
            <a:chExt cx="8064896" cy="800219"/>
          </a:xfrm>
        </p:grpSpPr>
        <p:sp>
          <p:nvSpPr>
            <p:cNvPr id="8" name="ZoneTexte 7"/>
            <p:cNvSpPr txBox="1"/>
            <p:nvPr/>
          </p:nvSpPr>
          <p:spPr>
            <a:xfrm>
              <a:off x="971600" y="3001091"/>
              <a:ext cx="2880320" cy="369332"/>
            </a:xfrm>
            <a:prstGeom prst="rect">
              <a:avLst/>
            </a:prstGeom>
            <a:noFill/>
            <a:ln w="12700">
              <a:solidFill>
                <a:schemeClr val="tx1"/>
              </a:solidFill>
            </a:ln>
          </p:spPr>
          <p:txBody>
            <a:bodyPr wrap="square" rtlCol="0">
              <a:spAutoFit/>
            </a:bodyPr>
            <a:lstStyle/>
            <a:p>
              <a:pPr algn="ctr"/>
              <a:r>
                <a:rPr lang="fr-FR" b="1" dirty="0" smtClean="0"/>
                <a:t>Co-enseignement</a:t>
              </a:r>
              <a:endParaRPr lang="fr-FR" b="1" dirty="0"/>
            </a:p>
          </p:txBody>
        </p:sp>
        <p:sp>
          <p:nvSpPr>
            <p:cNvPr id="16" name="ZoneTexte 15"/>
            <p:cNvSpPr txBox="1"/>
            <p:nvPr/>
          </p:nvSpPr>
          <p:spPr>
            <a:xfrm>
              <a:off x="4427984" y="2776936"/>
              <a:ext cx="4608512" cy="800219"/>
            </a:xfrm>
            <a:prstGeom prst="rect">
              <a:avLst/>
            </a:prstGeom>
            <a:noFill/>
            <a:ln w="12700">
              <a:solidFill>
                <a:schemeClr val="tx1"/>
              </a:solidFill>
            </a:ln>
          </p:spPr>
          <p:txBody>
            <a:bodyPr wrap="square" rtlCol="0">
              <a:spAutoFit/>
            </a:bodyPr>
            <a:lstStyle/>
            <a:p>
              <a:pPr algn="ctr"/>
              <a:r>
                <a:rPr lang="fr-FR" b="1" dirty="0" smtClean="0"/>
                <a:t>Pas d’instrumentalisation :</a:t>
              </a:r>
            </a:p>
            <a:p>
              <a:r>
                <a:rPr lang="fr-FR" sz="1400" dirty="0" smtClean="0"/>
                <a:t>- professeur de LV pas un simple traducteur</a:t>
              </a:r>
            </a:p>
            <a:p>
              <a:r>
                <a:rPr lang="fr-FR" sz="1400" dirty="0" smtClean="0"/>
                <a:t>- professeur d’ET par un simple pourvoyeur d’exemples</a:t>
              </a:r>
            </a:p>
          </p:txBody>
        </p:sp>
      </p:grpSp>
      <p:grpSp>
        <p:nvGrpSpPr>
          <p:cNvPr id="17" name="Groupe 16"/>
          <p:cNvGrpSpPr/>
          <p:nvPr/>
        </p:nvGrpSpPr>
        <p:grpSpPr>
          <a:xfrm>
            <a:off x="1331640" y="1131590"/>
            <a:ext cx="6480720" cy="1295307"/>
            <a:chOff x="1331640" y="1635646"/>
            <a:chExt cx="6480720" cy="1295307"/>
          </a:xfrm>
        </p:grpSpPr>
        <p:sp>
          <p:nvSpPr>
            <p:cNvPr id="18" name="ZoneTexte 17"/>
            <p:cNvSpPr txBox="1"/>
            <p:nvPr/>
          </p:nvSpPr>
          <p:spPr>
            <a:xfrm>
              <a:off x="1907704" y="1635646"/>
              <a:ext cx="710451" cy="369332"/>
            </a:xfrm>
            <a:prstGeom prst="rect">
              <a:avLst/>
            </a:prstGeom>
            <a:noFill/>
          </p:spPr>
          <p:txBody>
            <a:bodyPr wrap="none" rtlCol="0">
              <a:spAutoFit/>
            </a:bodyPr>
            <a:lstStyle/>
            <a:p>
              <a:r>
                <a:rPr lang="fr-FR" dirty="0" smtClean="0"/>
                <a:t>C’est</a:t>
              </a:r>
              <a:endParaRPr lang="fr-FR" dirty="0"/>
            </a:p>
          </p:txBody>
        </p:sp>
        <p:sp>
          <p:nvSpPr>
            <p:cNvPr id="19" name="ZoneTexte 18"/>
            <p:cNvSpPr txBox="1"/>
            <p:nvPr/>
          </p:nvSpPr>
          <p:spPr>
            <a:xfrm>
              <a:off x="5913244" y="2561621"/>
              <a:ext cx="1467068" cy="369332"/>
            </a:xfrm>
            <a:prstGeom prst="rect">
              <a:avLst/>
            </a:prstGeom>
            <a:noFill/>
          </p:spPr>
          <p:txBody>
            <a:bodyPr wrap="none" rtlCol="0">
              <a:spAutoFit/>
            </a:bodyPr>
            <a:lstStyle/>
            <a:p>
              <a:r>
                <a:rPr lang="fr-FR" dirty="0" smtClean="0"/>
                <a:t>Ce n’est pas</a:t>
              </a:r>
              <a:endParaRPr lang="fr-FR" dirty="0"/>
            </a:p>
          </p:txBody>
        </p:sp>
        <p:grpSp>
          <p:nvGrpSpPr>
            <p:cNvPr id="23" name="Groupe 22"/>
            <p:cNvGrpSpPr/>
            <p:nvPr/>
          </p:nvGrpSpPr>
          <p:grpSpPr>
            <a:xfrm>
              <a:off x="1331640" y="1800344"/>
              <a:ext cx="6480720" cy="984081"/>
              <a:chOff x="2158391" y="1837443"/>
              <a:chExt cx="4827217" cy="1441835"/>
            </a:xfrm>
          </p:grpSpPr>
          <p:sp>
            <p:nvSpPr>
              <p:cNvPr id="25" name="Moins 24"/>
              <p:cNvSpPr/>
              <p:nvPr/>
            </p:nvSpPr>
            <p:spPr>
              <a:xfrm rot="300000" flipV="1">
                <a:off x="2158391" y="2342880"/>
                <a:ext cx="4827217" cy="457738"/>
              </a:xfrm>
              <a:prstGeom prst="mathMinus">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6" name="Flèche vers le bas 25"/>
              <p:cNvSpPr/>
              <p:nvPr/>
            </p:nvSpPr>
            <p:spPr>
              <a:xfrm>
                <a:off x="5833452" y="1837443"/>
                <a:ext cx="501627" cy="876716"/>
              </a:xfrm>
              <a:prstGeom prst="down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Flèche vers le haut 26"/>
              <p:cNvSpPr/>
              <p:nvPr/>
            </p:nvSpPr>
            <p:spPr>
              <a:xfrm>
                <a:off x="2563297" y="2402562"/>
                <a:ext cx="577543" cy="876716"/>
              </a:xfrm>
              <a:prstGeom prst="upArrow">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sp>
          <p:nvSpPr>
            <p:cNvPr id="24" name="Rectangle 23"/>
            <p:cNvSpPr/>
            <p:nvPr/>
          </p:nvSpPr>
          <p:spPr>
            <a:xfrm>
              <a:off x="4175781" y="2115904"/>
              <a:ext cx="757451" cy="369332"/>
            </a:xfrm>
            <a:prstGeom prst="rect">
              <a:avLst/>
            </a:prstGeom>
          </p:spPr>
          <p:txBody>
            <a:bodyPr wrap="none">
              <a:spAutoFit/>
            </a:bodyPr>
            <a:lstStyle/>
            <a:p>
              <a:pPr>
                <a:spcBef>
                  <a:spcPct val="0"/>
                </a:spcBef>
                <a:buClrTx/>
                <a:buSzTx/>
                <a:buFontTx/>
                <a:buNone/>
              </a:pPr>
              <a:r>
                <a:rPr lang="fr-FR" altLang="fr-FR" b="1" dirty="0" smtClean="0"/>
                <a:t>ETLV</a:t>
              </a:r>
              <a:endParaRPr lang="fr-FR" altLang="fr-FR" b="1" dirty="0"/>
            </a:p>
          </p:txBody>
        </p:sp>
      </p:grpSp>
    </p:spTree>
    <p:extLst>
      <p:ext uri="{BB962C8B-B14F-4D97-AF65-F5344CB8AC3E}">
        <p14:creationId xmlns:p14="http://schemas.microsoft.com/office/powerpoint/2010/main" val="191466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2c7ddd52-0a06-43b1-a35c-dcb15ea2e3f4"/>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MINISTÈRIEL</Template>
  <TotalTime>12380</TotalTime>
  <Words>906</Words>
  <Application>Microsoft Office PowerPoint</Application>
  <PresentationFormat>Affichage à l'écran (16:9)</PresentationFormat>
  <Paragraphs>236</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MS PGothic</vt:lpstr>
      <vt:lpstr>Arial</vt:lpstr>
      <vt:lpstr>Calibri</vt:lpstr>
      <vt:lpstr>Marianne</vt:lpstr>
      <vt:lpstr>Symbol</vt:lpstr>
      <vt:lpstr>Times New Roman</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Ressources (suite)</vt:lpstr>
      <vt:lpstr>Ressources (fin)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Rectorat de Dijon</cp:lastModifiedBy>
  <cp:revision>70</cp:revision>
  <dcterms:created xsi:type="dcterms:W3CDTF">2020-03-05T15:21:24Z</dcterms:created>
  <dcterms:modified xsi:type="dcterms:W3CDTF">2020-10-28T12:01:10Z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