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24" r:id="rId3"/>
    <p:sldId id="280" r:id="rId4"/>
    <p:sldId id="325" r:id="rId5"/>
    <p:sldId id="326" r:id="rId6"/>
    <p:sldId id="327" r:id="rId7"/>
    <p:sldId id="329" r:id="rId8"/>
    <p:sldId id="330" r:id="rId9"/>
    <p:sldId id="332" r:id="rId10"/>
    <p:sldId id="335" r:id="rId11"/>
    <p:sldId id="328" r:id="rId12"/>
    <p:sldId id="316" r:id="rId13"/>
    <p:sldId id="33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26C6C-2026-4555-9576-8E3DF9B6189C}" type="datetimeFigureOut">
              <a:rPr lang="en-GB" smtClean="0"/>
              <a:t>22/10/2019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43071-46FE-44D2-992D-54539ED9E87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4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2509-39E8-4992-8F8B-3E921C64759F}" type="datetime1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9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5834-6853-4008-B180-BC4CE60A4C6C}" type="datetime1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6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DCEA-0494-4728-AAA8-EBC4D6ACEA34}" type="datetime1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C88E-EA05-4B54-994B-D598D2B853D5}" type="datetime1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2C72D-185D-4F65-8901-5A6FE81AB9E4}" type="datetime1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64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508D-210A-49EA-981D-0D0358F50F3E}" type="datetime1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19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192A-4BA6-4DFE-B806-C73EBFD1F34A}" type="datetime1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69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45D4-5541-4243-B55F-B4BF2A6257C8}" type="datetime1">
              <a:rPr lang="en-GB" smtClean="0"/>
              <a:t>22/10/2019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3B2D-62E2-41B5-AF69-DBF42A22D627}" type="datetime1">
              <a:rPr lang="en-GB" smtClean="0"/>
              <a:t>22/10/2019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Analyse de supports - PAF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1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6AC997-6B4B-4B07-B3F8-85FB29BB6384}" type="datetime1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Analyse de supports - PAF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0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A629-F362-4E5C-BB32-E99B426E218D}" type="datetime1">
              <a:rPr lang="en-GB" smtClean="0"/>
              <a:t>22/10/2019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9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397A82B-33A3-441B-9111-9630169A5106}" type="datetime1">
              <a:rPr lang="en-GB" smtClean="0"/>
              <a:t>22/10/2019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Analyse de supports - PAF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FF6FDD-A963-4BCA-8348-EE45F3E7BDA6}" type="slidenum">
              <a:rPr lang="en-GB" smtClean="0"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48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elanie.joseph-vilain@u-Bourgogne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BfcGLBJ2Uc&amp;feature=youtu.be" TargetMode="External"/><Relationship Id="rId2" Type="http://schemas.openxmlformats.org/officeDocument/2006/relationships/hyperlink" Target="https://www.youtube.com/watch?v=29vIJQohUWE&amp;feature=youtu.b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books/2008/jul/09/caineprize" TargetMode="External"/><Relationship Id="rId2" Type="http://schemas.openxmlformats.org/officeDocument/2006/relationships/hyperlink" Target="https://en.wikipedia.org/wiki/Four_Freedoms_%28Norman_Rockwell%2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739E7-32E2-4EE5-82F3-F887D52B11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L’analyse</a:t>
            </a:r>
            <a:r>
              <a:rPr lang="en-GB" dirty="0"/>
              <a:t> de supports: pour </a:t>
            </a:r>
            <a:r>
              <a:rPr lang="en-GB" dirty="0" err="1"/>
              <a:t>une</a:t>
            </a:r>
            <a:r>
              <a:rPr lang="en-GB" dirty="0"/>
              <a:t> contextualisation des supports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E6A456-ADEC-40D3-BD86-846440C133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Mélanie</a:t>
            </a:r>
            <a:r>
              <a:rPr lang="en-GB" dirty="0"/>
              <a:t> Joseph-</a:t>
            </a:r>
            <a:r>
              <a:rPr lang="en-GB"/>
              <a:t>vilain</a:t>
            </a:r>
            <a:endParaRPr lang="en-GB" dirty="0"/>
          </a:p>
          <a:p>
            <a:r>
              <a:rPr lang="en-GB" dirty="0">
                <a:hlinkClick r:id="rId2"/>
              </a:rPr>
              <a:t>Melanie.joseph-vilain@u-Bourgogne.fr</a:t>
            </a:r>
            <a:r>
              <a:rPr lang="en-GB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19ADFC-D83B-4BFD-8950-768D93EBC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2203362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EE1E2E-D91F-4E17-9A81-7C22F1F1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2.3. Deux exemples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DCFC3E-982C-4BB5-86C6-9B9C57ED8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fr-FR" dirty="0"/>
              <a:t>Les monstres</a:t>
            </a:r>
          </a:p>
          <a:p>
            <a:r>
              <a:rPr lang="en-GB" dirty="0"/>
              <a:t>- </a:t>
            </a:r>
            <a:r>
              <a:rPr lang="en-GB" i="1" dirty="0"/>
              <a:t>Frankenstein / Strange Case of Dr Jekyll &amp; Mr Hyde / Dracula</a:t>
            </a:r>
          </a:p>
          <a:p>
            <a:r>
              <a:rPr lang="en-GB" i="1" dirty="0"/>
              <a:t>- Frankenweenie</a:t>
            </a:r>
            <a:r>
              <a:rPr lang="en-GB" dirty="0"/>
              <a:t> (T. Burton, 2 versions).</a:t>
            </a:r>
            <a:r>
              <a:rPr lang="en-GB" dirty="0" err="1"/>
              <a:t>Bande-annonce</a:t>
            </a:r>
            <a:r>
              <a:rPr lang="en-GB" dirty="0"/>
              <a:t>: </a:t>
            </a:r>
            <a:r>
              <a:rPr lang="en-GB" dirty="0">
                <a:hlinkClick r:id="rId2"/>
              </a:rPr>
              <a:t>https://www.youtube.com/watch?v=29vIJQohUWE&amp;feature=youtu.be</a:t>
            </a:r>
            <a:r>
              <a:rPr lang="en-GB" dirty="0"/>
              <a:t> </a:t>
            </a:r>
          </a:p>
          <a:p>
            <a:r>
              <a:rPr lang="en-GB" dirty="0">
                <a:hlinkClick r:id="rId3"/>
              </a:rPr>
              <a:t>https://www.youtube.com/watch?v=XBfcGLBJ2Uc&amp;feature=youtu.be</a:t>
            </a:r>
            <a:r>
              <a:rPr lang="en-GB" dirty="0"/>
              <a:t> </a:t>
            </a:r>
          </a:p>
          <a:p>
            <a:r>
              <a:rPr lang="en-GB" dirty="0"/>
              <a:t>- E. Ferris, </a:t>
            </a:r>
            <a:r>
              <a:rPr lang="en-GB" i="1" dirty="0"/>
              <a:t>My </a:t>
            </a:r>
            <a:r>
              <a:rPr lang="en-GB" i="1" dirty="0" err="1"/>
              <a:t>Favorite</a:t>
            </a:r>
            <a:r>
              <a:rPr lang="en-GB" i="1" dirty="0"/>
              <a:t> Thing is Monsters </a:t>
            </a:r>
            <a:r>
              <a:rPr lang="en-GB" dirty="0"/>
              <a:t>(2018)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4C052-D710-4032-95FE-C9BDB739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982335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928DE7-5FAD-4FBD-AF93-D511F1D0B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3.1. </a:t>
            </a:r>
            <a:r>
              <a:rPr lang="en-GB" dirty="0" err="1"/>
              <a:t>Utopies</a:t>
            </a:r>
            <a:r>
              <a:rPr lang="en-GB" dirty="0"/>
              <a:t> et </a:t>
            </a:r>
            <a:r>
              <a:rPr lang="en-GB" dirty="0" err="1"/>
              <a:t>dystopies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3AD0B-C89D-4ADE-87EF-F8094A04A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326978" cy="402336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/>
              <a:t>Suggestion bibliographique: M. Atwood, </a:t>
            </a:r>
            <a:r>
              <a:rPr lang="fr-FR" i="1" dirty="0"/>
              <a:t>In </a:t>
            </a:r>
            <a:r>
              <a:rPr lang="fr-FR" i="1" dirty="0" err="1"/>
              <a:t>Other</a:t>
            </a:r>
            <a:r>
              <a:rPr lang="fr-FR" i="1" dirty="0"/>
              <a:t> Worlds, </a:t>
            </a:r>
            <a:r>
              <a:rPr lang="en-GB" i="1" dirty="0"/>
              <a:t>SF and the Human Imagination</a:t>
            </a:r>
            <a:r>
              <a:rPr lang="en-GB" dirty="0"/>
              <a:t> (</a:t>
            </a:r>
            <a:r>
              <a:rPr lang="en-US" dirty="0"/>
              <a:t>London: Virago,</a:t>
            </a:r>
            <a:r>
              <a:rPr lang="fr-FR" dirty="0"/>
              <a:t> 2011)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Univers alternatifs: lien avec le réel; fonction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Temporalité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Les arts / la science / la politique / la société: éthique et esthétique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Modalités artistiques de la dystopie: </a:t>
            </a:r>
            <a:r>
              <a:rPr lang="fr-FR" dirty="0" err="1"/>
              <a:t>intermédialité</a:t>
            </a:r>
            <a:r>
              <a:rPr lang="fr-FR" dirty="0"/>
              <a:t> et/ou adaptation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8D63E266-7109-4AB4-93F2-7C402EA746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144298" y="1846263"/>
            <a:ext cx="2421680" cy="4022725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0D92E7-1A31-4838-A7B7-C8493046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17900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03E8D-CE7F-4862-AAA2-C0EBDD6A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3.2. La science-fiction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01DFFE-878D-4B67-A7A8-67D4013D7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6324453" cy="4023360"/>
          </a:xfrm>
        </p:spPr>
        <p:txBody>
          <a:bodyPr/>
          <a:lstStyle/>
          <a:p>
            <a:r>
              <a:rPr lang="fr-FR" dirty="0"/>
              <a:t>Un genre protéiforme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“</a:t>
            </a:r>
            <a:r>
              <a:rPr lang="fr-FR" dirty="0" err="1"/>
              <a:t>what</a:t>
            </a:r>
            <a:r>
              <a:rPr lang="fr-FR" dirty="0"/>
              <a:t> if…?” / “a </a:t>
            </a:r>
            <a:r>
              <a:rPr lang="fr-FR" dirty="0" err="1"/>
              <a:t>literature</a:t>
            </a:r>
            <a:r>
              <a:rPr lang="fr-FR" dirty="0"/>
              <a:t> of </a:t>
            </a:r>
            <a:r>
              <a:rPr lang="fr-FR" dirty="0" err="1"/>
              <a:t>ideas</a:t>
            </a:r>
            <a:r>
              <a:rPr lang="fr-FR" dirty="0"/>
              <a:t>” (vs. fantasy)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Dimension hypertextuelle et </a:t>
            </a:r>
            <a:r>
              <a:rPr lang="fr-FR" dirty="0" err="1"/>
              <a:t>intermédiale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Nombreux sous-genres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Utopie /dystopie: interdépendance; contextualisation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FABB370-53CA-4AFE-9B9B-5CEA40C00F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659" y="1866111"/>
            <a:ext cx="2933248" cy="3787700"/>
          </a:xfr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DC681E-61B1-43ED-B528-575E2619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3452867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020F3-CBC8-44B8-AA04-52F19577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3.3. Un </a:t>
            </a:r>
            <a:r>
              <a:rPr lang="en-GB" dirty="0" err="1"/>
              <a:t>exemple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2D8C5E-4F1E-48B9-9536-7DDB413B0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- “Imagine” (John Lennon) + </a:t>
            </a:r>
            <a:r>
              <a:rPr lang="en-GB" i="1" dirty="0"/>
              <a:t>The Four Freedoms </a:t>
            </a:r>
            <a:r>
              <a:rPr lang="en-GB" dirty="0"/>
              <a:t>(N. Rockwell) </a:t>
            </a:r>
            <a:r>
              <a:rPr lang="en-GB" dirty="0">
                <a:hlinkClick r:id="rId2"/>
              </a:rPr>
              <a:t>https://en.wikipedia.org/wiki/Four_Freedoms_%28Norman_Rockwell%29</a:t>
            </a:r>
            <a:r>
              <a:rPr lang="en-GB" dirty="0"/>
              <a:t> </a:t>
            </a:r>
          </a:p>
          <a:p>
            <a:r>
              <a:rPr lang="en-GB" dirty="0"/>
              <a:t>- </a:t>
            </a:r>
            <a:r>
              <a:rPr lang="en-GB" i="1" dirty="0"/>
              <a:t>1984 / Animal Farm</a:t>
            </a:r>
          </a:p>
          <a:p>
            <a:r>
              <a:rPr lang="en-GB" dirty="0"/>
              <a:t>- </a:t>
            </a:r>
            <a:r>
              <a:rPr lang="en-GB" i="1" dirty="0"/>
              <a:t>The Handmaid’s Tale</a:t>
            </a:r>
          </a:p>
          <a:p>
            <a:r>
              <a:rPr lang="en-GB" dirty="0"/>
              <a:t>- </a:t>
            </a:r>
            <a:r>
              <a:rPr lang="en-GB" i="1" dirty="0"/>
              <a:t>Children of Men </a:t>
            </a:r>
            <a:r>
              <a:rPr lang="en-GB" dirty="0"/>
              <a:t>(novel + film)</a:t>
            </a:r>
          </a:p>
          <a:p>
            <a:r>
              <a:rPr lang="en-GB" dirty="0"/>
              <a:t>- “Poison” (H. Rose-Innes): </a:t>
            </a:r>
            <a:r>
              <a:rPr lang="en-GB" dirty="0">
                <a:hlinkClick r:id="rId3"/>
              </a:rPr>
              <a:t>https://www.theguardian.com/books/2008/jul/09/caineprize</a:t>
            </a:r>
            <a:r>
              <a:rPr lang="en-GB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CDC7F5-79F8-4E6B-8C18-5044066A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97898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90EE1-F8E1-4AF8-9B11-3D5B9D48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Objectifs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9D4787-9A58-4292-90CE-DB6DEEFA4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 programme de LLCE 2019 (</a:t>
            </a:r>
            <a:r>
              <a:rPr lang="en-GB" dirty="0" err="1"/>
              <a:t>classe</a:t>
            </a:r>
            <a:r>
              <a:rPr lang="en-GB" dirty="0"/>
              <a:t> de Première): </a:t>
            </a:r>
            <a:r>
              <a:rPr lang="en-GB" dirty="0" err="1"/>
              <a:t>thématique</a:t>
            </a:r>
            <a:r>
              <a:rPr lang="en-GB" dirty="0"/>
              <a:t> “</a:t>
            </a:r>
            <a:r>
              <a:rPr lang="en-GB" dirty="0" err="1"/>
              <a:t>Imaginaires</a:t>
            </a:r>
            <a:r>
              <a:rPr lang="en-GB" dirty="0"/>
              <a:t>”</a:t>
            </a:r>
          </a:p>
          <a:p>
            <a:r>
              <a:rPr lang="en-GB" dirty="0" err="1"/>
              <a:t>Eclairage</a:t>
            </a:r>
            <a:r>
              <a:rPr lang="en-GB" dirty="0"/>
              <a:t> </a:t>
            </a:r>
            <a:r>
              <a:rPr lang="en-GB" dirty="0" err="1"/>
              <a:t>universitaire</a:t>
            </a:r>
            <a:r>
              <a:rPr lang="en-GB" dirty="0"/>
              <a:t>: </a:t>
            </a:r>
            <a:r>
              <a:rPr lang="en-GB" dirty="0" err="1"/>
              <a:t>enjeux</a:t>
            </a:r>
            <a:r>
              <a:rPr lang="en-GB" dirty="0"/>
              <a:t> + </a:t>
            </a:r>
            <a:r>
              <a:rPr lang="en-GB" dirty="0" err="1"/>
              <a:t>quelques</a:t>
            </a:r>
            <a:r>
              <a:rPr lang="en-GB" dirty="0"/>
              <a:t> </a:t>
            </a:r>
            <a:r>
              <a:rPr lang="en-GB" dirty="0" err="1"/>
              <a:t>exemples</a:t>
            </a:r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77AC01-35AB-4232-9FDC-BAF4E119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192090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CC013E7-B152-437C-BA01-9460C437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Préambule</a:t>
            </a:r>
            <a:r>
              <a:rPr lang="en-GB" sz="3600" dirty="0"/>
              <a:t> </a:t>
            </a:r>
            <a:r>
              <a:rPr lang="en-GB" sz="3600" dirty="0" err="1"/>
              <a:t>spécifique</a:t>
            </a:r>
            <a:r>
              <a:rPr lang="en-GB" sz="3600" dirty="0"/>
              <a:t> à </a:t>
            </a:r>
            <a:r>
              <a:rPr lang="en-GB" sz="3600" dirty="0" err="1"/>
              <a:t>l’enseignement</a:t>
            </a:r>
            <a:r>
              <a:rPr lang="en-GB" sz="3600" dirty="0"/>
              <a:t> de </a:t>
            </a:r>
            <a:r>
              <a:rPr lang="en-GB" sz="3600" dirty="0" err="1"/>
              <a:t>spécialité</a:t>
            </a:r>
            <a:r>
              <a:rPr lang="en-GB" sz="3600" dirty="0"/>
              <a:t> </a:t>
            </a:r>
            <a:r>
              <a:rPr lang="en-GB" sz="3600" dirty="0" err="1"/>
              <a:t>d’anglaise</a:t>
            </a:r>
            <a:r>
              <a:rPr lang="en-GB" sz="3600" dirty="0"/>
              <a:t> (p. 8)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7BB1CC-056A-4239-9C2E-B8519749F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362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Le monde anglophone a fait émerger, au cours de l’Histoire, des littératures et des cultures d’une </a:t>
            </a:r>
            <a:r>
              <a:rPr lang="fr-FR" b="1" u="sng" dirty="0"/>
              <a:t>grande diversité</a:t>
            </a:r>
            <a:r>
              <a:rPr lang="fr-FR" dirty="0"/>
              <a:t>. L’enseignement de langues, littératures et cultures étrangères en anglais introduit les élèves à cette diversité, en approfondissant leurs connaissances sur les mondes britannique et américain ainsi que sur l’Irlande et les pays du Commonwealth. La littérature sera envisagée à travers </a:t>
            </a:r>
            <a:r>
              <a:rPr lang="fr-FR" b="1" u="sng" dirty="0"/>
              <a:t>ses différents genres </a:t>
            </a:r>
            <a:r>
              <a:rPr lang="fr-FR" dirty="0"/>
              <a:t>(fiction, théâtre, poésie, autobiographie, essai), </a:t>
            </a:r>
            <a:r>
              <a:rPr lang="fr-FR" b="1" u="sng" dirty="0"/>
              <a:t>ses déclinaisons </a:t>
            </a:r>
            <a:r>
              <a:rPr lang="fr-FR" dirty="0"/>
              <a:t>(le récit d’aventure, le roman ou le théâtre social, le roman d’apprentissage, le roman policier, le roman noir ou le roman de science-fiction, la poésie élégiaque, la comédie de </a:t>
            </a:r>
            <a:r>
              <a:rPr lang="fr-FR" dirty="0" err="1"/>
              <a:t>moeurs</a:t>
            </a:r>
            <a:r>
              <a:rPr lang="fr-FR" dirty="0"/>
              <a:t>, etc.), </a:t>
            </a:r>
            <a:r>
              <a:rPr lang="fr-FR" b="1" u="sng" dirty="0"/>
              <a:t>ses différents mouvements </a:t>
            </a:r>
            <a:r>
              <a:rPr lang="fr-FR" dirty="0"/>
              <a:t>(le roman gothique, le romantisme anglais ou le transcendantalisme américain, etc.), </a:t>
            </a:r>
            <a:r>
              <a:rPr lang="fr-FR" b="1" u="sng" dirty="0"/>
              <a:t>ou courants</a:t>
            </a:r>
            <a:r>
              <a:rPr lang="fr-FR" dirty="0"/>
              <a:t> (le modernisme, la littérature postcoloniale, etc.). L’enseignement de spécialité accordera également une large place aux </a:t>
            </a:r>
            <a:r>
              <a:rPr lang="fr-FR" b="1" u="sng" dirty="0"/>
              <a:t>autres arts </a:t>
            </a:r>
            <a:r>
              <a:rPr lang="fr-FR" dirty="0"/>
              <a:t>(peinture, gravure, sculpture, photographie, cinéma et séries télévisées, roman graphique, chanson, etc.) ainsi qu’à </a:t>
            </a:r>
            <a:r>
              <a:rPr lang="fr-FR" b="1" u="sng" dirty="0"/>
              <a:t>l’histoire et à la civilisation, aux enjeux de société passés et présents </a:t>
            </a:r>
            <a:r>
              <a:rPr lang="fr-FR" dirty="0"/>
              <a:t>(politique, économie, sociologie, culture, sciences et technologies), aux </a:t>
            </a:r>
            <a:r>
              <a:rPr lang="fr-FR" b="1" u="sng" dirty="0"/>
              <a:t>institutions et aux grandes figures politiques</a:t>
            </a:r>
            <a:r>
              <a:rPr lang="fr-FR" dirty="0"/>
              <a:t> des pays considérés. Enfin, les documents et supports (textes littéraires, supports visuels, documents à dimension culturelle, historique ou civilisationnelle, articles de presse) gagneront à être </a:t>
            </a:r>
            <a:r>
              <a:rPr lang="fr-FR" b="1" u="sng" dirty="0"/>
              <a:t>mis en regard les uns avec les autres et à être replacés dans leur contexte</a:t>
            </a:r>
            <a:r>
              <a:rPr lang="fr-FR" dirty="0"/>
              <a:t>, afin de donner aux élèves les repères indispensables à leur formation.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AAADF1D-F576-40E7-9A4A-CC8C0755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319964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EF835-6233-49E1-B0B8-05ED96B33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« Imaginaires »: les axes d’étude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79B685D4-FA7B-4389-88CD-16BE1911C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L’imagination créatrice et visionnaire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Imaginaires effrayants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Utopies et dystopies</a:t>
            </a:r>
          </a:p>
          <a:p>
            <a:pPr marL="0" indent="0">
              <a:buNone/>
            </a:pPr>
            <a:r>
              <a:rPr lang="fr-FR" dirty="0"/>
              <a:t>Interdépendance des axes d’étude, mais trois angles différents</a:t>
            </a:r>
          </a:p>
          <a:p>
            <a:pPr marL="0" indent="0">
              <a:buNone/>
            </a:pPr>
            <a:r>
              <a:rPr lang="fr-FR" dirty="0"/>
              <a:t>Quels imaginaires dans quel contexte?</a:t>
            </a:r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4F72D6-D520-4303-8F08-A6C882BD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294590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DAD25-22A9-4E02-9765-01B406E1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L’imagination</a:t>
            </a:r>
            <a:r>
              <a:rPr lang="en-GB" dirty="0"/>
              <a:t> </a:t>
            </a:r>
            <a:r>
              <a:rPr lang="en-GB" dirty="0" err="1"/>
              <a:t>créatrice</a:t>
            </a:r>
            <a:r>
              <a:rPr lang="en-GB" dirty="0"/>
              <a:t> et </a:t>
            </a:r>
            <a:r>
              <a:rPr lang="en-GB" dirty="0" err="1"/>
              <a:t>visionnaire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82856-F640-4179-A9BD-CD936FF0E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Image / imagination / imaginaire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Tension réel / imaginaire: à l’intérieur du sujet / dans le futur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Historicité des imaginaires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Localisation des imaginaires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 Destinataire(s) des supports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971036-14ED-41FA-8E13-0DCDC530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124704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1F90E-0675-4285-9E88-5F98D9DA9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2.1. </a:t>
            </a:r>
            <a:r>
              <a:rPr lang="en-GB" dirty="0" err="1"/>
              <a:t>Imaginaires</a:t>
            </a:r>
            <a:r>
              <a:rPr lang="en-GB" dirty="0"/>
              <a:t> </a:t>
            </a:r>
            <a:r>
              <a:rPr lang="en-GB" dirty="0" err="1"/>
              <a:t>effrayants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730535-B1F8-44D6-A6B1-C1DD04F4A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6839358" cy="4023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/>
              <a:t>Essentiellement axé sur le gothique et ses déclinaisons</a:t>
            </a:r>
          </a:p>
          <a:p>
            <a:pPr marL="0" indent="0" algn="just">
              <a:buNone/>
            </a:pPr>
            <a:r>
              <a:rPr lang="fr-FR" dirty="0"/>
              <a:t>Suggestion bibliographique: Fred </a:t>
            </a:r>
            <a:r>
              <a:rPr lang="fr-FR" dirty="0" err="1"/>
              <a:t>Botting</a:t>
            </a:r>
            <a:r>
              <a:rPr lang="fr-FR" dirty="0"/>
              <a:t>, </a:t>
            </a:r>
            <a:r>
              <a:rPr lang="fr-FR" i="1" dirty="0"/>
              <a:t>Gothic</a:t>
            </a:r>
            <a:r>
              <a:rPr lang="fr-FR" dirty="0"/>
              <a:t> (London &amp; NY : Routledge, 1996 ; 2013)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 Lieu(x) de la terreur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 Le(s) monstre(s)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 La science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 Imaginaires et temporalité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dirty="0"/>
              <a:t>Genre littéraire et diachronie: recyclage de l’esthétique gothique </a:t>
            </a:r>
            <a:r>
              <a:rPr lang="fr-FR" dirty="0">
                <a:sym typeface="Wingdings" panose="05000000000000000000" pitchFamily="2" charset="2"/>
              </a:rPr>
              <a:t></a:t>
            </a:r>
            <a:r>
              <a:rPr lang="fr-FR" dirty="0"/>
              <a:t> quels effets? 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264623B-F031-49C9-88FE-0BADCC27B7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37271" y="1845734"/>
            <a:ext cx="2457450" cy="3810000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3BB801-E301-4196-9D79-0523FFDA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295700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FD283-C269-4C80-8684-C6E46CE6E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2.2. Du genre au mode gothique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E2F777-1EC8-4DDD-A62D-77BF616FD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genre gothique (1764-1818) dans son contexte: </a:t>
            </a:r>
          </a:p>
          <a:p>
            <a:r>
              <a:rPr lang="fr-FR" dirty="0"/>
              <a:t>- La société des Lumières:</a:t>
            </a:r>
          </a:p>
          <a:p>
            <a:pPr marL="720000" algn="just"/>
            <a:r>
              <a:rPr lang="en-US" dirty="0"/>
              <a:t>“Without developing the themes extensively here, it is important to point out that much of the Gothic surfaced not only in an increasingly </a:t>
            </a:r>
            <a:r>
              <a:rPr lang="en-US" dirty="0" err="1"/>
              <a:t>secularised</a:t>
            </a:r>
            <a:r>
              <a:rPr lang="en-US" dirty="0"/>
              <a:t> community, but also in a society which was beginning to see one of the hitherto most stable forces of its world – the class system – altering dramatically. It is surely no coincidence that tales of alienation, disorientation and monstrosity emerged at a time when </a:t>
            </a:r>
            <a:r>
              <a:rPr lang="en-US" dirty="0" err="1"/>
              <a:t>industrialisation</a:t>
            </a:r>
            <a:r>
              <a:rPr lang="en-US" dirty="0"/>
              <a:t> was beginning to transform western society.” (G. Turcotte, </a:t>
            </a:r>
            <a:r>
              <a:rPr lang="en-US" i="1" dirty="0"/>
              <a:t>Peripheral Fear</a:t>
            </a:r>
            <a:r>
              <a:rPr lang="en-US" dirty="0"/>
              <a:t> 31)</a:t>
            </a:r>
            <a:endParaRPr lang="fr-FR" dirty="0"/>
          </a:p>
          <a:p>
            <a:r>
              <a:rPr lang="fr-FR" dirty="0"/>
              <a:t>- Les arts: Romantisme et Sublime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57ABF2-F390-484F-B9DA-43BCF157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224488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8EBB5F-98CE-4A5A-A1A0-E238435F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2.2. Du genre au mode gothique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FA48A0-50B1-4767-AFB9-9CB7C2B20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mode gothique: vers de nouveaux « imaginaires effrayants » au XIXe s.</a:t>
            </a:r>
          </a:p>
          <a:p>
            <a:pPr algn="just"/>
            <a:r>
              <a:rPr lang="fr-FR" dirty="0"/>
              <a:t>Maintien des effets / modification des procédés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travail en diachronie et en contexte:</a:t>
            </a:r>
          </a:p>
          <a:p>
            <a:pPr marL="360000">
              <a:buFont typeface="Calibri" panose="020F0502020204030204" pitchFamily="34" charset="0"/>
              <a:buChar char="-"/>
            </a:pPr>
            <a:r>
              <a:rPr lang="fr-FR" dirty="0"/>
              <a:t> vers l’internalisation de la terreur</a:t>
            </a:r>
            <a:endParaRPr lang="fr-FR" dirty="0">
              <a:sym typeface="Wingdings" panose="05000000000000000000" pitchFamily="2" charset="2"/>
            </a:endParaRPr>
          </a:p>
          <a:p>
            <a:pPr marL="360000">
              <a:buFont typeface="Calibri" panose="020F0502020204030204" pitchFamily="34" charset="0"/>
              <a:buChar char="-"/>
            </a:pPr>
            <a:r>
              <a:rPr lang="fr-FR" dirty="0">
                <a:sym typeface="Wingdings" panose="05000000000000000000" pitchFamily="2" charset="2"/>
              </a:rPr>
              <a:t> la science terrifiante 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Le XXe et le XXIe s.: </a:t>
            </a:r>
            <a:r>
              <a:rPr lang="fr-FR" dirty="0" err="1">
                <a:sym typeface="Wingdings" panose="05000000000000000000" pitchFamily="2" charset="2"/>
              </a:rPr>
              <a:t>persistence</a:t>
            </a:r>
            <a:r>
              <a:rPr lang="fr-FR" dirty="0">
                <a:sym typeface="Wingdings" panose="05000000000000000000" pitchFamily="2" charset="2"/>
              </a:rPr>
              <a:t> et dilution, « an </a:t>
            </a:r>
            <a:r>
              <a:rPr lang="fr-FR" dirty="0" err="1">
                <a:sym typeface="Wingdings" panose="05000000000000000000" pitchFamily="2" charset="2"/>
              </a:rPr>
              <a:t>ever-expanding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monster</a:t>
            </a:r>
            <a:r>
              <a:rPr lang="fr-FR" dirty="0">
                <a:sym typeface="Wingdings" panose="05000000000000000000" pitchFamily="2" charset="2"/>
              </a:rPr>
              <a:t> » (L. </a:t>
            </a:r>
            <a:r>
              <a:rPr lang="fr-FR" dirty="0" err="1">
                <a:sym typeface="Wingdings" panose="05000000000000000000" pitchFamily="2" charset="2"/>
              </a:rPr>
              <a:t>Armitt</a:t>
            </a:r>
            <a:r>
              <a:rPr lang="fr-FR" dirty="0">
                <a:sym typeface="Wingdings" panose="05000000000000000000" pitchFamily="2" charset="2"/>
              </a:rPr>
              <a:t>).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Rôle clé de l’</a:t>
            </a:r>
            <a:r>
              <a:rPr lang="fr-FR" dirty="0" err="1">
                <a:sym typeface="Wingdings" panose="05000000000000000000" pitchFamily="2" charset="2"/>
              </a:rPr>
              <a:t>intermédialité</a:t>
            </a:r>
            <a:r>
              <a:rPr lang="fr-FR" dirty="0">
                <a:sym typeface="Wingdings" panose="05000000000000000000" pitchFamily="2" charset="2"/>
              </a:rPr>
              <a:t> (arts visuels)  [NB: déjà présente au départ]</a:t>
            </a:r>
          </a:p>
          <a:p>
            <a:pPr marL="0" indent="0">
              <a:buNone/>
            </a:pPr>
            <a:endParaRPr lang="fr-FR" dirty="0">
              <a:sym typeface="Wingdings" panose="05000000000000000000" pitchFamily="2" charset="2"/>
            </a:endParaRPr>
          </a:p>
          <a:p>
            <a:endParaRPr lang="en-GB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90A1B1-3F8F-4AD6-972A-DF820BF0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583119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2DEE1E2E-D91F-4E17-9A81-7C22F1F1C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2.3. Deux exemples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2DCFC3E-982C-4BB5-86C6-9B9C57ED8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/>
              <a:t>Le château gothique et ses transformations</a:t>
            </a:r>
          </a:p>
          <a:p>
            <a:r>
              <a:rPr lang="fr-FR" dirty="0"/>
              <a:t>- Le roman gothique anglais des origines: </a:t>
            </a:r>
            <a:r>
              <a:rPr lang="fr-FR" i="1" dirty="0"/>
              <a:t>The Castle of </a:t>
            </a:r>
            <a:r>
              <a:rPr lang="fr-FR" i="1" dirty="0" err="1"/>
              <a:t>Otranto</a:t>
            </a:r>
            <a:r>
              <a:rPr lang="fr-FR" dirty="0"/>
              <a:t> (H. Walpole) ou </a:t>
            </a:r>
            <a:r>
              <a:rPr lang="fr-FR" i="1" dirty="0"/>
              <a:t>The </a:t>
            </a:r>
            <a:r>
              <a:rPr lang="fr-FR" i="1" dirty="0" err="1"/>
              <a:t>Mysteries</a:t>
            </a:r>
            <a:r>
              <a:rPr lang="fr-FR" i="1" dirty="0"/>
              <a:t> of </a:t>
            </a:r>
            <a:r>
              <a:rPr lang="fr-FR" i="1" dirty="0" err="1"/>
              <a:t>Udolpho</a:t>
            </a:r>
            <a:r>
              <a:rPr lang="fr-FR" i="1" dirty="0"/>
              <a:t> </a:t>
            </a:r>
            <a:r>
              <a:rPr lang="fr-FR" dirty="0"/>
              <a:t> (A. Radcliffe): focalisation interne et projection de la terreur sur l’espace médiéval du château italien</a:t>
            </a:r>
          </a:p>
          <a:p>
            <a:r>
              <a:rPr lang="fr-FR" dirty="0"/>
              <a:t>- Le gothique américain (« The </a:t>
            </a:r>
            <a:r>
              <a:rPr lang="fr-FR" dirty="0" err="1"/>
              <a:t>Fall</a:t>
            </a:r>
            <a:r>
              <a:rPr lang="fr-FR" dirty="0"/>
              <a:t> of the House of Usher »)</a:t>
            </a:r>
          </a:p>
          <a:p>
            <a:r>
              <a:rPr lang="fr-FR" dirty="0"/>
              <a:t>- Transformations </a:t>
            </a:r>
            <a:r>
              <a:rPr lang="fr-FR" dirty="0" err="1"/>
              <a:t>intermédiales</a:t>
            </a:r>
            <a:r>
              <a:rPr lang="fr-FR" dirty="0"/>
              <a:t>: </a:t>
            </a:r>
            <a:r>
              <a:rPr lang="fr-FR" i="1" dirty="0"/>
              <a:t>Edward </a:t>
            </a:r>
            <a:r>
              <a:rPr lang="fr-FR" i="1" dirty="0" err="1"/>
              <a:t>Scissorhands</a:t>
            </a:r>
            <a:r>
              <a:rPr lang="fr-FR" dirty="0"/>
              <a:t>, Tim Burton (1990) </a:t>
            </a:r>
            <a:r>
              <a:rPr lang="fr-FR" dirty="0">
                <a:sym typeface="Wingdings" panose="05000000000000000000" pitchFamily="2" charset="2"/>
              </a:rPr>
              <a:t> la « </a:t>
            </a:r>
            <a:r>
              <a:rPr lang="fr-FR" dirty="0" err="1">
                <a:sym typeface="Wingdings" panose="05000000000000000000" pitchFamily="2" charset="2"/>
              </a:rPr>
              <a:t>suburbia</a:t>
            </a:r>
            <a:r>
              <a:rPr lang="fr-FR" dirty="0">
                <a:sym typeface="Wingdings" panose="05000000000000000000" pitchFamily="2" charset="2"/>
              </a:rPr>
              <a:t> » </a:t>
            </a:r>
            <a:r>
              <a:rPr lang="fr-FR">
                <a:sym typeface="Wingdings" panose="05000000000000000000" pitchFamily="2" charset="2"/>
              </a:rPr>
              <a:t>comme véritable </a:t>
            </a:r>
            <a:r>
              <a:rPr lang="fr-FR" dirty="0">
                <a:sym typeface="Wingdings" panose="05000000000000000000" pitchFamily="2" charset="2"/>
              </a:rPr>
              <a:t>lieu de </a:t>
            </a:r>
            <a:r>
              <a:rPr lang="fr-FR">
                <a:sym typeface="Wingdings" panose="05000000000000000000" pitchFamily="2" charset="2"/>
              </a:rPr>
              <a:t>la terreur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94C052-D710-4032-95FE-C9BDB739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Analyse de supports - PAF</a:t>
            </a:r>
          </a:p>
        </p:txBody>
      </p:sp>
    </p:spTree>
    <p:extLst>
      <p:ext uri="{BB962C8B-B14F-4D97-AF65-F5344CB8AC3E}">
        <p14:creationId xmlns:p14="http://schemas.microsoft.com/office/powerpoint/2010/main" val="3152776660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étrospectiv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951</TotalTime>
  <Words>947</Words>
  <Application>Microsoft Office PowerPoint</Application>
  <PresentationFormat>Grand écran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Rétrospective</vt:lpstr>
      <vt:lpstr>L’analyse de supports: pour une contextualisation des supports</vt:lpstr>
      <vt:lpstr>Objectifs</vt:lpstr>
      <vt:lpstr>Préambule spécifique à l’enseignement de spécialité d’anglaise (p. 8)</vt:lpstr>
      <vt:lpstr>« Imaginaires »: les axes d’étude</vt:lpstr>
      <vt:lpstr>1. L’imagination créatrice et visionnaire</vt:lpstr>
      <vt:lpstr>2.1. Imaginaires effrayants</vt:lpstr>
      <vt:lpstr>2.2. Du genre au mode gothique</vt:lpstr>
      <vt:lpstr>2.2. Du genre au mode gothique</vt:lpstr>
      <vt:lpstr>2.3. Deux exemples</vt:lpstr>
      <vt:lpstr>2.3. Deux exemples</vt:lpstr>
      <vt:lpstr>3.1. Utopies et dystopies</vt:lpstr>
      <vt:lpstr>3.2. La science-fiction</vt:lpstr>
      <vt:lpstr>3.3. Un exemple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MEEF2 Analyse de supports</dc:title>
  <dc:creator>MJV</dc:creator>
  <cp:lastModifiedBy>A</cp:lastModifiedBy>
  <cp:revision>305</cp:revision>
  <dcterms:created xsi:type="dcterms:W3CDTF">2019-02-13T13:20:48Z</dcterms:created>
  <dcterms:modified xsi:type="dcterms:W3CDTF">2019-10-22T09:49:51Z</dcterms:modified>
</cp:coreProperties>
</file>