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9" r:id="rId5"/>
    <p:sldId id="260" r:id="rId6"/>
    <p:sldId id="268" r:id="rId7"/>
    <p:sldId id="262" r:id="rId8"/>
    <p:sldId id="269" r:id="rId9"/>
    <p:sldId id="270" r:id="rId10"/>
    <p:sldId id="271" r:id="rId11"/>
    <p:sldId id="264" r:id="rId12"/>
    <p:sldId id="265" r:id="rId13"/>
    <p:sldId id="272" r:id="rId14"/>
    <p:sldId id="266" r:id="rId15"/>
    <p:sldId id="273" r:id="rId16"/>
    <p:sldId id="267" r:id="rId17"/>
    <p:sldId id="274"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82" d="100"/>
          <a:sy n="82" d="100"/>
        </p:scale>
        <p:origin x="18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A3C3DD-1033-42B2-A4B9-F0654EF085C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F2E1EC4-DD14-47E8-8FC4-32125EA562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DB2263C-11E2-4E94-ADE1-868F0DD3D514}"/>
              </a:ext>
            </a:extLst>
          </p:cNvPr>
          <p:cNvSpPr>
            <a:spLocks noGrp="1"/>
          </p:cNvSpPr>
          <p:nvPr>
            <p:ph type="dt" sz="half" idx="10"/>
          </p:nvPr>
        </p:nvSpPr>
        <p:spPr/>
        <p:txBody>
          <a:bodyPr/>
          <a:lstStyle/>
          <a:p>
            <a:fld id="{374B8DB7-D8BB-4340-97EE-4621652D090F}" type="datetimeFigureOut">
              <a:rPr lang="fr-FR" smtClean="0"/>
              <a:t>17/10/2019</a:t>
            </a:fld>
            <a:endParaRPr lang="fr-FR"/>
          </a:p>
        </p:txBody>
      </p:sp>
      <p:sp>
        <p:nvSpPr>
          <p:cNvPr id="5" name="Espace réservé du pied de page 4">
            <a:extLst>
              <a:ext uri="{FF2B5EF4-FFF2-40B4-BE49-F238E27FC236}">
                <a16:creationId xmlns:a16="http://schemas.microsoft.com/office/drawing/2014/main" id="{1B8081E9-2C21-436F-AAF7-C2DC94B808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B973B23-18A4-4441-8A2D-4E524E3424D4}"/>
              </a:ext>
            </a:extLst>
          </p:cNvPr>
          <p:cNvSpPr>
            <a:spLocks noGrp="1"/>
          </p:cNvSpPr>
          <p:nvPr>
            <p:ph type="sldNum" sz="quarter" idx="12"/>
          </p:nvPr>
        </p:nvSpPr>
        <p:spPr/>
        <p:txBody>
          <a:bodyPr/>
          <a:lstStyle/>
          <a:p>
            <a:fld id="{1EA73DF8-10D7-4016-BC27-AB14A850707D}" type="slidenum">
              <a:rPr lang="fr-FR" smtClean="0"/>
              <a:t>‹N°›</a:t>
            </a:fld>
            <a:endParaRPr lang="fr-FR"/>
          </a:p>
        </p:txBody>
      </p:sp>
    </p:spTree>
    <p:extLst>
      <p:ext uri="{BB962C8B-B14F-4D97-AF65-F5344CB8AC3E}">
        <p14:creationId xmlns:p14="http://schemas.microsoft.com/office/powerpoint/2010/main" val="375531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767ACD-955C-455D-A977-0C61BB6DCD1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88E110E-97D8-475F-994A-5FB1659509C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9739BA6-7437-496D-BF8D-8C3D28FDD094}"/>
              </a:ext>
            </a:extLst>
          </p:cNvPr>
          <p:cNvSpPr>
            <a:spLocks noGrp="1"/>
          </p:cNvSpPr>
          <p:nvPr>
            <p:ph type="dt" sz="half" idx="10"/>
          </p:nvPr>
        </p:nvSpPr>
        <p:spPr/>
        <p:txBody>
          <a:bodyPr/>
          <a:lstStyle/>
          <a:p>
            <a:fld id="{374B8DB7-D8BB-4340-97EE-4621652D090F}" type="datetimeFigureOut">
              <a:rPr lang="fr-FR" smtClean="0"/>
              <a:t>17/10/2019</a:t>
            </a:fld>
            <a:endParaRPr lang="fr-FR"/>
          </a:p>
        </p:txBody>
      </p:sp>
      <p:sp>
        <p:nvSpPr>
          <p:cNvPr id="5" name="Espace réservé du pied de page 4">
            <a:extLst>
              <a:ext uri="{FF2B5EF4-FFF2-40B4-BE49-F238E27FC236}">
                <a16:creationId xmlns:a16="http://schemas.microsoft.com/office/drawing/2014/main" id="{FF4C3F8C-EC93-48AE-B2F3-EC9BEB6AE5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161B09-CA43-4019-A589-3E0B418A3FB3}"/>
              </a:ext>
            </a:extLst>
          </p:cNvPr>
          <p:cNvSpPr>
            <a:spLocks noGrp="1"/>
          </p:cNvSpPr>
          <p:nvPr>
            <p:ph type="sldNum" sz="quarter" idx="12"/>
          </p:nvPr>
        </p:nvSpPr>
        <p:spPr/>
        <p:txBody>
          <a:bodyPr/>
          <a:lstStyle/>
          <a:p>
            <a:fld id="{1EA73DF8-10D7-4016-BC27-AB14A850707D}" type="slidenum">
              <a:rPr lang="fr-FR" smtClean="0"/>
              <a:t>‹N°›</a:t>
            </a:fld>
            <a:endParaRPr lang="fr-FR"/>
          </a:p>
        </p:txBody>
      </p:sp>
    </p:spTree>
    <p:extLst>
      <p:ext uri="{BB962C8B-B14F-4D97-AF65-F5344CB8AC3E}">
        <p14:creationId xmlns:p14="http://schemas.microsoft.com/office/powerpoint/2010/main" val="287306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7FCDE97-7B20-408A-9EC3-8A14CBAE8B1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49566EE-F6C6-4366-8178-FC63998D922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1CC3BD7-CC9B-4C70-8430-57791D9121F8}"/>
              </a:ext>
            </a:extLst>
          </p:cNvPr>
          <p:cNvSpPr>
            <a:spLocks noGrp="1"/>
          </p:cNvSpPr>
          <p:nvPr>
            <p:ph type="dt" sz="half" idx="10"/>
          </p:nvPr>
        </p:nvSpPr>
        <p:spPr/>
        <p:txBody>
          <a:bodyPr/>
          <a:lstStyle/>
          <a:p>
            <a:fld id="{374B8DB7-D8BB-4340-97EE-4621652D090F}" type="datetimeFigureOut">
              <a:rPr lang="fr-FR" smtClean="0"/>
              <a:t>17/10/2019</a:t>
            </a:fld>
            <a:endParaRPr lang="fr-FR"/>
          </a:p>
        </p:txBody>
      </p:sp>
      <p:sp>
        <p:nvSpPr>
          <p:cNvPr id="5" name="Espace réservé du pied de page 4">
            <a:extLst>
              <a:ext uri="{FF2B5EF4-FFF2-40B4-BE49-F238E27FC236}">
                <a16:creationId xmlns:a16="http://schemas.microsoft.com/office/drawing/2014/main" id="{8275266F-D605-4522-829B-83690B1089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60224FE-707A-4ED8-9A0C-5A258A8A9457}"/>
              </a:ext>
            </a:extLst>
          </p:cNvPr>
          <p:cNvSpPr>
            <a:spLocks noGrp="1"/>
          </p:cNvSpPr>
          <p:nvPr>
            <p:ph type="sldNum" sz="quarter" idx="12"/>
          </p:nvPr>
        </p:nvSpPr>
        <p:spPr/>
        <p:txBody>
          <a:bodyPr/>
          <a:lstStyle/>
          <a:p>
            <a:fld id="{1EA73DF8-10D7-4016-BC27-AB14A850707D}" type="slidenum">
              <a:rPr lang="fr-FR" smtClean="0"/>
              <a:t>‹N°›</a:t>
            </a:fld>
            <a:endParaRPr lang="fr-FR"/>
          </a:p>
        </p:txBody>
      </p:sp>
    </p:spTree>
    <p:extLst>
      <p:ext uri="{BB962C8B-B14F-4D97-AF65-F5344CB8AC3E}">
        <p14:creationId xmlns:p14="http://schemas.microsoft.com/office/powerpoint/2010/main" val="2779883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38D76B-41E2-45D1-85BA-6B70973B97C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1723830-C894-4BF1-A389-900DF3C2044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8A541A1-6FC1-43B2-AD7A-B1E88E9DFF1B}"/>
              </a:ext>
            </a:extLst>
          </p:cNvPr>
          <p:cNvSpPr>
            <a:spLocks noGrp="1"/>
          </p:cNvSpPr>
          <p:nvPr>
            <p:ph type="dt" sz="half" idx="10"/>
          </p:nvPr>
        </p:nvSpPr>
        <p:spPr/>
        <p:txBody>
          <a:bodyPr/>
          <a:lstStyle/>
          <a:p>
            <a:fld id="{374B8DB7-D8BB-4340-97EE-4621652D090F}" type="datetimeFigureOut">
              <a:rPr lang="fr-FR" smtClean="0"/>
              <a:t>17/10/2019</a:t>
            </a:fld>
            <a:endParaRPr lang="fr-FR"/>
          </a:p>
        </p:txBody>
      </p:sp>
      <p:sp>
        <p:nvSpPr>
          <p:cNvPr id="5" name="Espace réservé du pied de page 4">
            <a:extLst>
              <a:ext uri="{FF2B5EF4-FFF2-40B4-BE49-F238E27FC236}">
                <a16:creationId xmlns:a16="http://schemas.microsoft.com/office/drawing/2014/main" id="{D0C0E389-F825-4F21-9692-B55456E481A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0D83433-7498-41B9-A08E-1691384D2891}"/>
              </a:ext>
            </a:extLst>
          </p:cNvPr>
          <p:cNvSpPr>
            <a:spLocks noGrp="1"/>
          </p:cNvSpPr>
          <p:nvPr>
            <p:ph type="sldNum" sz="quarter" idx="12"/>
          </p:nvPr>
        </p:nvSpPr>
        <p:spPr/>
        <p:txBody>
          <a:bodyPr/>
          <a:lstStyle/>
          <a:p>
            <a:fld id="{1EA73DF8-10D7-4016-BC27-AB14A850707D}" type="slidenum">
              <a:rPr lang="fr-FR" smtClean="0"/>
              <a:t>‹N°›</a:t>
            </a:fld>
            <a:endParaRPr lang="fr-FR"/>
          </a:p>
        </p:txBody>
      </p:sp>
    </p:spTree>
    <p:extLst>
      <p:ext uri="{BB962C8B-B14F-4D97-AF65-F5344CB8AC3E}">
        <p14:creationId xmlns:p14="http://schemas.microsoft.com/office/powerpoint/2010/main" val="334930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B8D42D-CF52-4F0C-8B8C-CC0EB6489D9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ADA79DA-AA10-46FE-BD5A-D7A1CFCCDD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4F283E9-EBB6-4948-A5B9-85715C3B43BA}"/>
              </a:ext>
            </a:extLst>
          </p:cNvPr>
          <p:cNvSpPr>
            <a:spLocks noGrp="1"/>
          </p:cNvSpPr>
          <p:nvPr>
            <p:ph type="dt" sz="half" idx="10"/>
          </p:nvPr>
        </p:nvSpPr>
        <p:spPr/>
        <p:txBody>
          <a:bodyPr/>
          <a:lstStyle/>
          <a:p>
            <a:fld id="{374B8DB7-D8BB-4340-97EE-4621652D090F}" type="datetimeFigureOut">
              <a:rPr lang="fr-FR" smtClean="0"/>
              <a:t>17/10/2019</a:t>
            </a:fld>
            <a:endParaRPr lang="fr-FR"/>
          </a:p>
        </p:txBody>
      </p:sp>
      <p:sp>
        <p:nvSpPr>
          <p:cNvPr id="5" name="Espace réservé du pied de page 4">
            <a:extLst>
              <a:ext uri="{FF2B5EF4-FFF2-40B4-BE49-F238E27FC236}">
                <a16:creationId xmlns:a16="http://schemas.microsoft.com/office/drawing/2014/main" id="{6ECFEECB-8E1F-4DBF-9513-6FB993F9472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7E8D24C-47AF-4C26-9E98-E21E4B5ECDF7}"/>
              </a:ext>
            </a:extLst>
          </p:cNvPr>
          <p:cNvSpPr>
            <a:spLocks noGrp="1"/>
          </p:cNvSpPr>
          <p:nvPr>
            <p:ph type="sldNum" sz="quarter" idx="12"/>
          </p:nvPr>
        </p:nvSpPr>
        <p:spPr/>
        <p:txBody>
          <a:bodyPr/>
          <a:lstStyle/>
          <a:p>
            <a:fld id="{1EA73DF8-10D7-4016-BC27-AB14A850707D}" type="slidenum">
              <a:rPr lang="fr-FR" smtClean="0"/>
              <a:t>‹N°›</a:t>
            </a:fld>
            <a:endParaRPr lang="fr-FR"/>
          </a:p>
        </p:txBody>
      </p:sp>
    </p:spTree>
    <p:extLst>
      <p:ext uri="{BB962C8B-B14F-4D97-AF65-F5344CB8AC3E}">
        <p14:creationId xmlns:p14="http://schemas.microsoft.com/office/powerpoint/2010/main" val="2305255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AE7311-BBF9-47B4-B462-ECD6F29BF83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C4DAD2C-E2FE-4ECC-A2D3-C30D5C40794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97CE254-04A0-485D-952A-A49AE28E621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24CE3AA-33E9-41C3-A981-1E13761EBBD1}"/>
              </a:ext>
            </a:extLst>
          </p:cNvPr>
          <p:cNvSpPr>
            <a:spLocks noGrp="1"/>
          </p:cNvSpPr>
          <p:nvPr>
            <p:ph type="dt" sz="half" idx="10"/>
          </p:nvPr>
        </p:nvSpPr>
        <p:spPr/>
        <p:txBody>
          <a:bodyPr/>
          <a:lstStyle/>
          <a:p>
            <a:fld id="{374B8DB7-D8BB-4340-97EE-4621652D090F}" type="datetimeFigureOut">
              <a:rPr lang="fr-FR" smtClean="0"/>
              <a:t>17/10/2019</a:t>
            </a:fld>
            <a:endParaRPr lang="fr-FR"/>
          </a:p>
        </p:txBody>
      </p:sp>
      <p:sp>
        <p:nvSpPr>
          <p:cNvPr id="6" name="Espace réservé du pied de page 5">
            <a:extLst>
              <a:ext uri="{FF2B5EF4-FFF2-40B4-BE49-F238E27FC236}">
                <a16:creationId xmlns:a16="http://schemas.microsoft.com/office/drawing/2014/main" id="{BD3E93EF-C26E-40A7-976E-7C3D9FD6884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9DE6CAC-B6B6-4522-A2DD-6BD75802517A}"/>
              </a:ext>
            </a:extLst>
          </p:cNvPr>
          <p:cNvSpPr>
            <a:spLocks noGrp="1"/>
          </p:cNvSpPr>
          <p:nvPr>
            <p:ph type="sldNum" sz="quarter" idx="12"/>
          </p:nvPr>
        </p:nvSpPr>
        <p:spPr/>
        <p:txBody>
          <a:bodyPr/>
          <a:lstStyle/>
          <a:p>
            <a:fld id="{1EA73DF8-10D7-4016-BC27-AB14A850707D}" type="slidenum">
              <a:rPr lang="fr-FR" smtClean="0"/>
              <a:t>‹N°›</a:t>
            </a:fld>
            <a:endParaRPr lang="fr-FR"/>
          </a:p>
        </p:txBody>
      </p:sp>
    </p:spTree>
    <p:extLst>
      <p:ext uri="{BB962C8B-B14F-4D97-AF65-F5344CB8AC3E}">
        <p14:creationId xmlns:p14="http://schemas.microsoft.com/office/powerpoint/2010/main" val="255047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CEB8E7-B71F-485F-955C-5473C0468D9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5BE9D45-AA3B-42E6-A553-3AF6A5AFF3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CED9ED7-901D-4456-84BD-D28E2ACAC16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DF81735-1776-4DC3-9F08-E5AB976CD6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D9C2B06-8C8C-4FE5-B897-52CDAD9ED3F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11B626B-3FD5-449E-BFF1-32D53644B5D3}"/>
              </a:ext>
            </a:extLst>
          </p:cNvPr>
          <p:cNvSpPr>
            <a:spLocks noGrp="1"/>
          </p:cNvSpPr>
          <p:nvPr>
            <p:ph type="dt" sz="half" idx="10"/>
          </p:nvPr>
        </p:nvSpPr>
        <p:spPr/>
        <p:txBody>
          <a:bodyPr/>
          <a:lstStyle/>
          <a:p>
            <a:fld id="{374B8DB7-D8BB-4340-97EE-4621652D090F}" type="datetimeFigureOut">
              <a:rPr lang="fr-FR" smtClean="0"/>
              <a:t>17/10/2019</a:t>
            </a:fld>
            <a:endParaRPr lang="fr-FR"/>
          </a:p>
        </p:txBody>
      </p:sp>
      <p:sp>
        <p:nvSpPr>
          <p:cNvPr id="8" name="Espace réservé du pied de page 7">
            <a:extLst>
              <a:ext uri="{FF2B5EF4-FFF2-40B4-BE49-F238E27FC236}">
                <a16:creationId xmlns:a16="http://schemas.microsoft.com/office/drawing/2014/main" id="{920645A6-6358-484B-876F-CE3E08321E7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B2B673C-945B-435A-9375-820EDEAFCBFD}"/>
              </a:ext>
            </a:extLst>
          </p:cNvPr>
          <p:cNvSpPr>
            <a:spLocks noGrp="1"/>
          </p:cNvSpPr>
          <p:nvPr>
            <p:ph type="sldNum" sz="quarter" idx="12"/>
          </p:nvPr>
        </p:nvSpPr>
        <p:spPr/>
        <p:txBody>
          <a:bodyPr/>
          <a:lstStyle/>
          <a:p>
            <a:fld id="{1EA73DF8-10D7-4016-BC27-AB14A850707D}" type="slidenum">
              <a:rPr lang="fr-FR" smtClean="0"/>
              <a:t>‹N°›</a:t>
            </a:fld>
            <a:endParaRPr lang="fr-FR"/>
          </a:p>
        </p:txBody>
      </p:sp>
    </p:spTree>
    <p:extLst>
      <p:ext uri="{BB962C8B-B14F-4D97-AF65-F5344CB8AC3E}">
        <p14:creationId xmlns:p14="http://schemas.microsoft.com/office/powerpoint/2010/main" val="646455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EBBCE3-5366-486A-8D32-431875CA227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B490DB1-660E-4CCD-BCEB-89C0D10ABD80}"/>
              </a:ext>
            </a:extLst>
          </p:cNvPr>
          <p:cNvSpPr>
            <a:spLocks noGrp="1"/>
          </p:cNvSpPr>
          <p:nvPr>
            <p:ph type="dt" sz="half" idx="10"/>
          </p:nvPr>
        </p:nvSpPr>
        <p:spPr/>
        <p:txBody>
          <a:bodyPr/>
          <a:lstStyle/>
          <a:p>
            <a:fld id="{374B8DB7-D8BB-4340-97EE-4621652D090F}" type="datetimeFigureOut">
              <a:rPr lang="fr-FR" smtClean="0"/>
              <a:t>17/10/2019</a:t>
            </a:fld>
            <a:endParaRPr lang="fr-FR"/>
          </a:p>
        </p:txBody>
      </p:sp>
      <p:sp>
        <p:nvSpPr>
          <p:cNvPr id="4" name="Espace réservé du pied de page 3">
            <a:extLst>
              <a:ext uri="{FF2B5EF4-FFF2-40B4-BE49-F238E27FC236}">
                <a16:creationId xmlns:a16="http://schemas.microsoft.com/office/drawing/2014/main" id="{68070D22-EBB8-4F86-8F46-B048C78AD2D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D25EF3C-202F-4D22-9596-0A58C67700EA}"/>
              </a:ext>
            </a:extLst>
          </p:cNvPr>
          <p:cNvSpPr>
            <a:spLocks noGrp="1"/>
          </p:cNvSpPr>
          <p:nvPr>
            <p:ph type="sldNum" sz="quarter" idx="12"/>
          </p:nvPr>
        </p:nvSpPr>
        <p:spPr/>
        <p:txBody>
          <a:bodyPr/>
          <a:lstStyle/>
          <a:p>
            <a:fld id="{1EA73DF8-10D7-4016-BC27-AB14A850707D}" type="slidenum">
              <a:rPr lang="fr-FR" smtClean="0"/>
              <a:t>‹N°›</a:t>
            </a:fld>
            <a:endParaRPr lang="fr-FR"/>
          </a:p>
        </p:txBody>
      </p:sp>
    </p:spTree>
    <p:extLst>
      <p:ext uri="{BB962C8B-B14F-4D97-AF65-F5344CB8AC3E}">
        <p14:creationId xmlns:p14="http://schemas.microsoft.com/office/powerpoint/2010/main" val="618958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FD64F96-611C-4DFD-8CB1-CEA36DF7CD58}"/>
              </a:ext>
            </a:extLst>
          </p:cNvPr>
          <p:cNvSpPr>
            <a:spLocks noGrp="1"/>
          </p:cNvSpPr>
          <p:nvPr>
            <p:ph type="dt" sz="half" idx="10"/>
          </p:nvPr>
        </p:nvSpPr>
        <p:spPr/>
        <p:txBody>
          <a:bodyPr/>
          <a:lstStyle/>
          <a:p>
            <a:fld id="{374B8DB7-D8BB-4340-97EE-4621652D090F}" type="datetimeFigureOut">
              <a:rPr lang="fr-FR" smtClean="0"/>
              <a:t>17/10/2019</a:t>
            </a:fld>
            <a:endParaRPr lang="fr-FR"/>
          </a:p>
        </p:txBody>
      </p:sp>
      <p:sp>
        <p:nvSpPr>
          <p:cNvPr id="3" name="Espace réservé du pied de page 2">
            <a:extLst>
              <a:ext uri="{FF2B5EF4-FFF2-40B4-BE49-F238E27FC236}">
                <a16:creationId xmlns:a16="http://schemas.microsoft.com/office/drawing/2014/main" id="{D28B508F-F50F-4832-9C6C-57778E43B08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A7E260C-6C95-4C26-8407-FB9F08C0F8B2}"/>
              </a:ext>
            </a:extLst>
          </p:cNvPr>
          <p:cNvSpPr>
            <a:spLocks noGrp="1"/>
          </p:cNvSpPr>
          <p:nvPr>
            <p:ph type="sldNum" sz="quarter" idx="12"/>
          </p:nvPr>
        </p:nvSpPr>
        <p:spPr/>
        <p:txBody>
          <a:bodyPr/>
          <a:lstStyle/>
          <a:p>
            <a:fld id="{1EA73DF8-10D7-4016-BC27-AB14A850707D}" type="slidenum">
              <a:rPr lang="fr-FR" smtClean="0"/>
              <a:t>‹N°›</a:t>
            </a:fld>
            <a:endParaRPr lang="fr-FR"/>
          </a:p>
        </p:txBody>
      </p:sp>
    </p:spTree>
    <p:extLst>
      <p:ext uri="{BB962C8B-B14F-4D97-AF65-F5344CB8AC3E}">
        <p14:creationId xmlns:p14="http://schemas.microsoft.com/office/powerpoint/2010/main" val="1410016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DE2692-5C0A-4CDA-B84A-107FAC1C2CF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FB7287A-AA73-4E62-8439-5C037785D9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70FDD26-AC71-49E6-941B-BC0F1C361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89B1AD7-B1B9-46B5-94C9-E1FAB7BD91A7}"/>
              </a:ext>
            </a:extLst>
          </p:cNvPr>
          <p:cNvSpPr>
            <a:spLocks noGrp="1"/>
          </p:cNvSpPr>
          <p:nvPr>
            <p:ph type="dt" sz="half" idx="10"/>
          </p:nvPr>
        </p:nvSpPr>
        <p:spPr/>
        <p:txBody>
          <a:bodyPr/>
          <a:lstStyle/>
          <a:p>
            <a:fld id="{374B8DB7-D8BB-4340-97EE-4621652D090F}" type="datetimeFigureOut">
              <a:rPr lang="fr-FR" smtClean="0"/>
              <a:t>17/10/2019</a:t>
            </a:fld>
            <a:endParaRPr lang="fr-FR"/>
          </a:p>
        </p:txBody>
      </p:sp>
      <p:sp>
        <p:nvSpPr>
          <p:cNvPr id="6" name="Espace réservé du pied de page 5">
            <a:extLst>
              <a:ext uri="{FF2B5EF4-FFF2-40B4-BE49-F238E27FC236}">
                <a16:creationId xmlns:a16="http://schemas.microsoft.com/office/drawing/2014/main" id="{4860D56A-6CEF-4DDF-9052-3E31015BD09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46E74D5-0391-4C38-A67C-85E2BA5F52C0}"/>
              </a:ext>
            </a:extLst>
          </p:cNvPr>
          <p:cNvSpPr>
            <a:spLocks noGrp="1"/>
          </p:cNvSpPr>
          <p:nvPr>
            <p:ph type="sldNum" sz="quarter" idx="12"/>
          </p:nvPr>
        </p:nvSpPr>
        <p:spPr/>
        <p:txBody>
          <a:bodyPr/>
          <a:lstStyle/>
          <a:p>
            <a:fld id="{1EA73DF8-10D7-4016-BC27-AB14A850707D}" type="slidenum">
              <a:rPr lang="fr-FR" smtClean="0"/>
              <a:t>‹N°›</a:t>
            </a:fld>
            <a:endParaRPr lang="fr-FR"/>
          </a:p>
        </p:txBody>
      </p:sp>
    </p:spTree>
    <p:extLst>
      <p:ext uri="{BB962C8B-B14F-4D97-AF65-F5344CB8AC3E}">
        <p14:creationId xmlns:p14="http://schemas.microsoft.com/office/powerpoint/2010/main" val="244723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9EB218-884C-435C-8E2B-6728520055D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F847977-535C-4BA9-83B2-02962B46F9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651C49B-8347-4BC0-BC49-A5B96967C4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D571C07-CFC7-4E95-BD41-6F71ABAAC5C8}"/>
              </a:ext>
            </a:extLst>
          </p:cNvPr>
          <p:cNvSpPr>
            <a:spLocks noGrp="1"/>
          </p:cNvSpPr>
          <p:nvPr>
            <p:ph type="dt" sz="half" idx="10"/>
          </p:nvPr>
        </p:nvSpPr>
        <p:spPr/>
        <p:txBody>
          <a:bodyPr/>
          <a:lstStyle/>
          <a:p>
            <a:fld id="{374B8DB7-D8BB-4340-97EE-4621652D090F}" type="datetimeFigureOut">
              <a:rPr lang="fr-FR" smtClean="0"/>
              <a:t>17/10/2019</a:t>
            </a:fld>
            <a:endParaRPr lang="fr-FR"/>
          </a:p>
        </p:txBody>
      </p:sp>
      <p:sp>
        <p:nvSpPr>
          <p:cNvPr id="6" name="Espace réservé du pied de page 5">
            <a:extLst>
              <a:ext uri="{FF2B5EF4-FFF2-40B4-BE49-F238E27FC236}">
                <a16:creationId xmlns:a16="http://schemas.microsoft.com/office/drawing/2014/main" id="{F5AD1827-B9D4-4EE4-BD60-AB59874CAEE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F9F54E8-4F54-4861-AD2C-EA8670590147}"/>
              </a:ext>
            </a:extLst>
          </p:cNvPr>
          <p:cNvSpPr>
            <a:spLocks noGrp="1"/>
          </p:cNvSpPr>
          <p:nvPr>
            <p:ph type="sldNum" sz="quarter" idx="12"/>
          </p:nvPr>
        </p:nvSpPr>
        <p:spPr/>
        <p:txBody>
          <a:bodyPr/>
          <a:lstStyle/>
          <a:p>
            <a:fld id="{1EA73DF8-10D7-4016-BC27-AB14A850707D}" type="slidenum">
              <a:rPr lang="fr-FR" smtClean="0"/>
              <a:t>‹N°›</a:t>
            </a:fld>
            <a:endParaRPr lang="fr-FR"/>
          </a:p>
        </p:txBody>
      </p:sp>
    </p:spTree>
    <p:extLst>
      <p:ext uri="{BB962C8B-B14F-4D97-AF65-F5344CB8AC3E}">
        <p14:creationId xmlns:p14="http://schemas.microsoft.com/office/powerpoint/2010/main" val="293272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0EB5AF3-E9B6-485D-9984-C0C0527490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EFB41B6-ED39-4582-9C90-C6B940A5F7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FF52E5D-C24C-47F5-B931-D1FB12FCD5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B8DB7-D8BB-4340-97EE-4621652D090F}" type="datetimeFigureOut">
              <a:rPr lang="fr-FR" smtClean="0"/>
              <a:t>17/10/2019</a:t>
            </a:fld>
            <a:endParaRPr lang="fr-FR"/>
          </a:p>
        </p:txBody>
      </p:sp>
      <p:sp>
        <p:nvSpPr>
          <p:cNvPr id="5" name="Espace réservé du pied de page 4">
            <a:extLst>
              <a:ext uri="{FF2B5EF4-FFF2-40B4-BE49-F238E27FC236}">
                <a16:creationId xmlns:a16="http://schemas.microsoft.com/office/drawing/2014/main" id="{A1FDF344-07CC-473B-B4DB-27B3476F3A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78E737F-C492-4A70-8449-E9B100D4EA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73DF8-10D7-4016-BC27-AB14A850707D}" type="slidenum">
              <a:rPr lang="fr-FR" smtClean="0"/>
              <a:t>‹N°›</a:t>
            </a:fld>
            <a:endParaRPr lang="fr-FR"/>
          </a:p>
        </p:txBody>
      </p:sp>
    </p:spTree>
    <p:extLst>
      <p:ext uri="{BB962C8B-B14F-4D97-AF65-F5344CB8AC3E}">
        <p14:creationId xmlns:p14="http://schemas.microsoft.com/office/powerpoint/2010/main" val="2396408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p:nvPr>
        </p:nvSpPr>
        <p:spPr>
          <a:xfrm>
            <a:off x="1523999" y="300943"/>
            <a:ext cx="3495869" cy="381963"/>
          </a:xfrm>
        </p:spPr>
        <p:txBody>
          <a:bodyPr>
            <a:normAutofit/>
          </a:bodyPr>
          <a:lstStyle/>
          <a:p>
            <a:r>
              <a:rPr lang="fr-FR" sz="1600" dirty="0"/>
              <a:t>S. Crinquand, Aborder un texte littéraire</a:t>
            </a:r>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1"/>
          </p:nvPr>
        </p:nvSpPr>
        <p:spPr>
          <a:xfrm>
            <a:off x="1524000" y="1250303"/>
            <a:ext cx="9144000" cy="5383762"/>
          </a:xfrm>
        </p:spPr>
        <p:txBody>
          <a:bodyPr>
            <a:normAutofit/>
          </a:bodyPr>
          <a:lstStyle/>
          <a:p>
            <a:pPr lvl="8" algn="l"/>
            <a:endParaRPr lang="fr-FR" sz="2800" dirty="0"/>
          </a:p>
          <a:p>
            <a:pPr algn="l"/>
            <a:r>
              <a:rPr lang="fr-FR" sz="2800" dirty="0"/>
              <a:t>1. Qu’est-ce qu’un texte littéraire?</a:t>
            </a:r>
          </a:p>
          <a:p>
            <a:pPr algn="l"/>
            <a:endParaRPr lang="fr-FR" sz="2800" dirty="0"/>
          </a:p>
          <a:p>
            <a:pPr algn="l"/>
            <a:r>
              <a:rPr lang="fr-FR" sz="2800" dirty="0"/>
              <a:t>2. Narration</a:t>
            </a:r>
          </a:p>
          <a:p>
            <a:pPr algn="l"/>
            <a:endParaRPr lang="fr-FR" sz="2800" dirty="0"/>
          </a:p>
          <a:p>
            <a:pPr algn="l"/>
            <a:r>
              <a:rPr lang="fr-FR" sz="2800" dirty="0"/>
              <a:t>3. La négation et l’inquiétante étrangeté (Freud)</a:t>
            </a:r>
          </a:p>
          <a:p>
            <a:pPr algn="l"/>
            <a:endParaRPr lang="fr-FR" sz="2800" dirty="0"/>
          </a:p>
          <a:p>
            <a:pPr algn="l"/>
            <a:r>
              <a:rPr lang="fr-FR" sz="2800" dirty="0"/>
              <a:t>4. Satire, humour and </a:t>
            </a:r>
            <a:r>
              <a:rPr lang="fr-FR" sz="2800" dirty="0" err="1"/>
              <a:t>wit</a:t>
            </a:r>
            <a:endParaRPr lang="fr-FR" sz="2800" dirty="0"/>
          </a:p>
          <a:p>
            <a:pPr algn="l"/>
            <a:endParaRPr lang="fr-FR" sz="2800" dirty="0"/>
          </a:p>
        </p:txBody>
      </p:sp>
    </p:spTree>
    <p:extLst>
      <p:ext uri="{BB962C8B-B14F-4D97-AF65-F5344CB8AC3E}">
        <p14:creationId xmlns:p14="http://schemas.microsoft.com/office/powerpoint/2010/main" val="3668948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idx="4294967295"/>
          </p:nvPr>
        </p:nvSpPr>
        <p:spPr>
          <a:xfrm>
            <a:off x="186612" y="301625"/>
            <a:ext cx="3163078" cy="381000"/>
          </a:xfrm>
        </p:spPr>
        <p:txBody>
          <a:bodyPr>
            <a:normAutofit fontScale="90000"/>
          </a:bodyPr>
          <a:lstStyle/>
          <a:p>
            <a:r>
              <a:rPr lang="fr-FR" sz="1600"/>
              <a:t>S. Crinquand, Aborder un texte littéraire</a:t>
            </a:r>
            <a:endParaRPr lang="fr-FR" sz="1600" dirty="0"/>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4294967295"/>
          </p:nvPr>
        </p:nvSpPr>
        <p:spPr>
          <a:xfrm>
            <a:off x="949325" y="765175"/>
            <a:ext cx="11242675" cy="5905500"/>
          </a:xfrm>
        </p:spPr>
        <p:txBody>
          <a:bodyPr numCol="1">
            <a:noAutofit/>
          </a:bodyPr>
          <a:lstStyle/>
          <a:p>
            <a:pPr algn="just">
              <a:lnSpc>
                <a:spcPct val="100000"/>
              </a:lnSpc>
              <a:spcBef>
                <a:spcPts val="0"/>
              </a:spcBef>
            </a:pPr>
            <a:endParaRPr lang="en-US" sz="3200" dirty="0"/>
          </a:p>
          <a:p>
            <a:pPr algn="just">
              <a:lnSpc>
                <a:spcPct val="100000"/>
              </a:lnSpc>
              <a:spcBef>
                <a:spcPts val="0"/>
              </a:spcBef>
            </a:pPr>
            <a:endParaRPr lang="en-US" sz="3200" dirty="0"/>
          </a:p>
          <a:p>
            <a:pPr algn="just">
              <a:lnSpc>
                <a:spcPct val="100000"/>
              </a:lnSpc>
              <a:spcBef>
                <a:spcPts val="0"/>
              </a:spcBef>
            </a:pPr>
            <a:endParaRPr lang="en-US" sz="3200" dirty="0"/>
          </a:p>
          <a:p>
            <a:pPr algn="just">
              <a:lnSpc>
                <a:spcPct val="100000"/>
              </a:lnSpc>
              <a:spcBef>
                <a:spcPts val="0"/>
              </a:spcBef>
            </a:pPr>
            <a:r>
              <a:rPr lang="en-US" sz="3200" dirty="0" err="1"/>
              <a:t>Focalisation</a:t>
            </a:r>
            <a:r>
              <a:rPr lang="en-US" sz="3200" dirty="0"/>
              <a:t> interne</a:t>
            </a:r>
          </a:p>
          <a:p>
            <a:pPr algn="just">
              <a:lnSpc>
                <a:spcPct val="100000"/>
              </a:lnSpc>
              <a:spcBef>
                <a:spcPts val="0"/>
              </a:spcBef>
            </a:pPr>
            <a:endParaRPr lang="en-US" sz="3200" dirty="0"/>
          </a:p>
          <a:p>
            <a:pPr lvl="2" algn="just">
              <a:lnSpc>
                <a:spcPct val="100000"/>
              </a:lnSpc>
              <a:spcBef>
                <a:spcPts val="0"/>
              </a:spcBef>
            </a:pPr>
            <a:r>
              <a:rPr lang="en-US" sz="3200" dirty="0" err="1"/>
              <a:t>Focalisation</a:t>
            </a:r>
            <a:r>
              <a:rPr lang="en-US" sz="3200" dirty="0"/>
              <a:t> </a:t>
            </a:r>
            <a:r>
              <a:rPr lang="en-US" sz="3200" dirty="0" err="1"/>
              <a:t>externe</a:t>
            </a:r>
            <a:endParaRPr lang="en-US" sz="3200" dirty="0"/>
          </a:p>
          <a:p>
            <a:pPr algn="just">
              <a:lnSpc>
                <a:spcPct val="100000"/>
              </a:lnSpc>
              <a:spcBef>
                <a:spcPts val="0"/>
              </a:spcBef>
            </a:pPr>
            <a:endParaRPr lang="en-US" sz="3200" dirty="0"/>
          </a:p>
          <a:p>
            <a:pPr lvl="4" algn="just">
              <a:lnSpc>
                <a:spcPct val="100000"/>
              </a:lnSpc>
              <a:spcBef>
                <a:spcPts val="0"/>
              </a:spcBef>
            </a:pPr>
            <a:r>
              <a:rPr lang="en-US" sz="3200" dirty="0" err="1"/>
              <a:t>Focalisation</a:t>
            </a:r>
            <a:r>
              <a:rPr lang="en-US" sz="3200" dirty="0"/>
              <a:t> </a:t>
            </a:r>
            <a:r>
              <a:rPr lang="en-US" sz="3200" dirty="0" err="1"/>
              <a:t>zéro</a:t>
            </a:r>
            <a:r>
              <a:rPr lang="en-US" sz="3200" dirty="0"/>
              <a:t> (</a:t>
            </a:r>
            <a:r>
              <a:rPr lang="en-US" sz="3200" dirty="0" err="1"/>
              <a:t>narrateur</a:t>
            </a:r>
            <a:r>
              <a:rPr lang="en-US" sz="3200" dirty="0"/>
              <a:t> omniscient)</a:t>
            </a:r>
          </a:p>
        </p:txBody>
      </p:sp>
    </p:spTree>
    <p:extLst>
      <p:ext uri="{BB962C8B-B14F-4D97-AF65-F5344CB8AC3E}">
        <p14:creationId xmlns:p14="http://schemas.microsoft.com/office/powerpoint/2010/main" val="2519184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idx="4294967295"/>
          </p:nvPr>
        </p:nvSpPr>
        <p:spPr>
          <a:xfrm>
            <a:off x="186612" y="301625"/>
            <a:ext cx="3163078" cy="381000"/>
          </a:xfrm>
        </p:spPr>
        <p:txBody>
          <a:bodyPr>
            <a:normAutofit fontScale="90000"/>
          </a:bodyPr>
          <a:lstStyle/>
          <a:p>
            <a:r>
              <a:rPr lang="fr-FR" sz="1600"/>
              <a:t>S. Crinquand, Aborder un texte littéraire</a:t>
            </a:r>
            <a:endParaRPr lang="fr-FR" sz="1600" dirty="0"/>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4294967295"/>
          </p:nvPr>
        </p:nvSpPr>
        <p:spPr>
          <a:xfrm>
            <a:off x="949325" y="765175"/>
            <a:ext cx="11242675" cy="5905500"/>
          </a:xfrm>
        </p:spPr>
        <p:txBody>
          <a:bodyPr numCol="1">
            <a:noAutofit/>
          </a:bodyPr>
          <a:lstStyle/>
          <a:p>
            <a:pPr marL="0" indent="0" algn="just">
              <a:lnSpc>
                <a:spcPct val="100000"/>
              </a:lnSpc>
              <a:spcBef>
                <a:spcPts val="0"/>
              </a:spcBef>
              <a:buNone/>
            </a:pPr>
            <a:r>
              <a:rPr lang="fr-FR" dirty="0"/>
              <a:t>« Vous demandez qui peut être cette personne dans le rêve. Ce n'est pas la mère. » Nous rectifions : c'est donc la mère. Nous prenons la liberté de faire abstraction de la négation dans l'interprétation [</a:t>
            </a:r>
            <a:r>
              <a:rPr lang="fr-FR" dirty="0" err="1"/>
              <a:t>Deutung</a:t>
            </a:r>
            <a:r>
              <a:rPr lang="fr-FR" dirty="0"/>
              <a:t>] et d'extraire [</a:t>
            </a:r>
            <a:r>
              <a:rPr lang="fr-FR" dirty="0" err="1"/>
              <a:t>herausgreifen</a:t>
            </a:r>
            <a:r>
              <a:rPr lang="fr-FR" dirty="0"/>
              <a:t>] le pur contenu de l'idée. C'est comme si le patient avait dit : « C'est bien la mère qui m'est venu à l'idée [</a:t>
            </a:r>
            <a:r>
              <a:rPr lang="fr-FR" dirty="0" err="1"/>
              <a:t>eingefallen</a:t>
            </a:r>
            <a:r>
              <a:rPr lang="fr-FR" dirty="0"/>
              <a:t>], mais je n'ai pas envie [Lust] d'accepter cette idée. »</a:t>
            </a:r>
            <a:endParaRPr lang="en-US" dirty="0"/>
          </a:p>
          <a:p>
            <a:pPr marL="0" indent="0" algn="just">
              <a:lnSpc>
                <a:spcPct val="100000"/>
              </a:lnSpc>
              <a:spcBef>
                <a:spcPts val="0"/>
              </a:spcBef>
              <a:buNone/>
            </a:pPr>
            <a:r>
              <a:rPr lang="en-US" dirty="0"/>
              <a:t>		“</a:t>
            </a:r>
            <a:r>
              <a:rPr lang="fr-FR" dirty="0"/>
              <a:t>Un contenu de représentation ou de pensée peut donc percer jusqu'à la conscience à condition qu'il se laisse nier. La négation est une manière de prendre connaissance du refoulé, à vrai dire déjà une annulation [</a:t>
            </a:r>
            <a:r>
              <a:rPr lang="fr-FR" dirty="0" err="1"/>
              <a:t>Aufhebung</a:t>
            </a:r>
            <a:r>
              <a:rPr lang="fr-FR" dirty="0"/>
              <a:t>] du refoulement, mais évidemment pas une acceptation du refoulé. » </a:t>
            </a:r>
          </a:p>
          <a:p>
            <a:pPr marL="0" indent="0" algn="just">
              <a:lnSpc>
                <a:spcPct val="100000"/>
              </a:lnSpc>
              <a:spcBef>
                <a:spcPts val="0"/>
              </a:spcBef>
              <a:buNone/>
            </a:pPr>
            <a:r>
              <a:rPr lang="fr-FR" dirty="0"/>
              <a:t>Freud, ‘La Négation’, (1925), </a:t>
            </a:r>
            <a:r>
              <a:rPr lang="fr-FR" i="1" dirty="0"/>
              <a:t>trad.</a:t>
            </a:r>
            <a:r>
              <a:rPr lang="fr-FR" dirty="0"/>
              <a:t> Thierry </a:t>
            </a:r>
            <a:r>
              <a:rPr lang="fr-FR" dirty="0" err="1"/>
              <a:t>Simonelli</a:t>
            </a:r>
            <a:endParaRPr lang="en-US" dirty="0"/>
          </a:p>
        </p:txBody>
      </p:sp>
    </p:spTree>
    <p:extLst>
      <p:ext uri="{BB962C8B-B14F-4D97-AF65-F5344CB8AC3E}">
        <p14:creationId xmlns:p14="http://schemas.microsoft.com/office/powerpoint/2010/main" val="3516627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idx="4294967295"/>
          </p:nvPr>
        </p:nvSpPr>
        <p:spPr>
          <a:xfrm>
            <a:off x="186612" y="301625"/>
            <a:ext cx="3163078" cy="381000"/>
          </a:xfrm>
        </p:spPr>
        <p:txBody>
          <a:bodyPr>
            <a:normAutofit fontScale="90000"/>
          </a:bodyPr>
          <a:lstStyle/>
          <a:p>
            <a:r>
              <a:rPr lang="fr-FR" sz="1600"/>
              <a:t>S. Crinquand, Aborder un texte littéraire</a:t>
            </a:r>
            <a:endParaRPr lang="fr-FR" sz="1600" dirty="0"/>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4294967295"/>
          </p:nvPr>
        </p:nvSpPr>
        <p:spPr>
          <a:xfrm>
            <a:off x="949325" y="765175"/>
            <a:ext cx="11242675" cy="5905500"/>
          </a:xfrm>
        </p:spPr>
        <p:txBody>
          <a:bodyPr numCol="1">
            <a:noAutofit/>
          </a:bodyPr>
          <a:lstStyle/>
          <a:p>
            <a:pPr marL="0" indent="0" algn="just">
              <a:lnSpc>
                <a:spcPct val="100000"/>
              </a:lnSpc>
              <a:spcBef>
                <a:spcPts val="0"/>
              </a:spcBef>
              <a:buNone/>
            </a:pPr>
            <a:r>
              <a:rPr lang="fr-FR" dirty="0"/>
              <a:t>« The German </a:t>
            </a:r>
            <a:r>
              <a:rPr lang="fr-FR" dirty="0" err="1"/>
              <a:t>word</a:t>
            </a:r>
            <a:r>
              <a:rPr lang="fr-FR" dirty="0"/>
              <a:t> ‘</a:t>
            </a:r>
            <a:r>
              <a:rPr lang="fr-FR" dirty="0" err="1"/>
              <a:t>unheimlich</a:t>
            </a:r>
            <a:r>
              <a:rPr lang="fr-FR" dirty="0"/>
              <a:t>’ </a:t>
            </a:r>
            <a:r>
              <a:rPr lang="fr-FR" dirty="0" err="1"/>
              <a:t>is</a:t>
            </a:r>
            <a:r>
              <a:rPr lang="fr-FR" dirty="0"/>
              <a:t> </a:t>
            </a:r>
            <a:r>
              <a:rPr lang="fr-FR" dirty="0" err="1"/>
              <a:t>obviously</a:t>
            </a:r>
            <a:r>
              <a:rPr lang="fr-FR" dirty="0"/>
              <a:t> the opposite of ‘</a:t>
            </a:r>
            <a:r>
              <a:rPr lang="fr-FR" dirty="0" err="1"/>
              <a:t>heimlich</a:t>
            </a:r>
            <a:r>
              <a:rPr lang="fr-FR" dirty="0"/>
              <a:t>’ – the opposite of </a:t>
            </a:r>
            <a:r>
              <a:rPr lang="fr-FR" dirty="0" err="1"/>
              <a:t>what</a:t>
            </a:r>
            <a:r>
              <a:rPr lang="fr-FR" dirty="0"/>
              <a:t> </a:t>
            </a:r>
            <a:r>
              <a:rPr lang="fr-FR" dirty="0" err="1"/>
              <a:t>is</a:t>
            </a:r>
            <a:r>
              <a:rPr lang="fr-FR" dirty="0"/>
              <a:t> </a:t>
            </a:r>
            <a:r>
              <a:rPr lang="fr-FR" dirty="0" err="1"/>
              <a:t>familiar</a:t>
            </a:r>
            <a:r>
              <a:rPr lang="fr-FR" dirty="0"/>
              <a:t>; and </a:t>
            </a:r>
            <a:r>
              <a:rPr lang="fr-FR" dirty="0" err="1"/>
              <a:t>we</a:t>
            </a:r>
            <a:r>
              <a:rPr lang="fr-FR" dirty="0"/>
              <a:t> are </a:t>
            </a:r>
            <a:r>
              <a:rPr lang="fr-FR" dirty="0" err="1"/>
              <a:t>tempted</a:t>
            </a:r>
            <a:r>
              <a:rPr lang="fr-FR" dirty="0"/>
              <a:t> to </a:t>
            </a:r>
            <a:r>
              <a:rPr lang="fr-FR" dirty="0" err="1"/>
              <a:t>conclude</a:t>
            </a:r>
            <a:r>
              <a:rPr lang="fr-FR" dirty="0"/>
              <a:t> </a:t>
            </a:r>
            <a:r>
              <a:rPr lang="fr-FR" dirty="0" err="1"/>
              <a:t>that</a:t>
            </a:r>
            <a:r>
              <a:rPr lang="fr-FR" dirty="0"/>
              <a:t> </a:t>
            </a:r>
            <a:r>
              <a:rPr lang="fr-FR" dirty="0" err="1"/>
              <a:t>what</a:t>
            </a:r>
            <a:r>
              <a:rPr lang="fr-FR" dirty="0"/>
              <a:t> </a:t>
            </a:r>
            <a:r>
              <a:rPr lang="fr-FR" dirty="0" err="1"/>
              <a:t>is</a:t>
            </a:r>
            <a:r>
              <a:rPr lang="fr-FR" dirty="0"/>
              <a:t> ‘</a:t>
            </a:r>
            <a:r>
              <a:rPr lang="fr-FR" dirty="0" err="1"/>
              <a:t>uncanny</a:t>
            </a:r>
            <a:r>
              <a:rPr lang="fr-FR" dirty="0"/>
              <a:t>’ </a:t>
            </a:r>
            <a:r>
              <a:rPr lang="fr-FR" dirty="0" err="1"/>
              <a:t>is</a:t>
            </a:r>
            <a:r>
              <a:rPr lang="fr-FR" dirty="0"/>
              <a:t> </a:t>
            </a:r>
            <a:r>
              <a:rPr lang="fr-FR" dirty="0" err="1"/>
              <a:t>frightening</a:t>
            </a:r>
            <a:r>
              <a:rPr lang="fr-FR" dirty="0"/>
              <a:t> </a:t>
            </a:r>
            <a:r>
              <a:rPr lang="fr-FR" dirty="0" err="1"/>
              <a:t>precisely</a:t>
            </a:r>
            <a:r>
              <a:rPr lang="fr-FR" dirty="0"/>
              <a:t> </a:t>
            </a:r>
            <a:r>
              <a:rPr lang="fr-FR" dirty="0" err="1"/>
              <a:t>because</a:t>
            </a:r>
            <a:r>
              <a:rPr lang="fr-FR" dirty="0"/>
              <a:t> </a:t>
            </a:r>
            <a:r>
              <a:rPr lang="fr-FR" dirty="0" err="1"/>
              <a:t>it</a:t>
            </a:r>
            <a:r>
              <a:rPr lang="fr-FR" dirty="0"/>
              <a:t> </a:t>
            </a:r>
            <a:r>
              <a:rPr lang="fr-FR" dirty="0" err="1"/>
              <a:t>is</a:t>
            </a:r>
            <a:r>
              <a:rPr lang="fr-FR" dirty="0"/>
              <a:t> </a:t>
            </a:r>
            <a:r>
              <a:rPr lang="fr-FR" dirty="0" err="1"/>
              <a:t>known</a:t>
            </a:r>
            <a:r>
              <a:rPr lang="fr-FR" dirty="0"/>
              <a:t> and </a:t>
            </a:r>
            <a:r>
              <a:rPr lang="fr-FR" dirty="0" err="1"/>
              <a:t>familiar</a:t>
            </a:r>
            <a:r>
              <a:rPr lang="fr-FR" dirty="0"/>
              <a:t>. </a:t>
            </a:r>
            <a:r>
              <a:rPr lang="fr-FR" dirty="0" err="1"/>
              <a:t>Naturally</a:t>
            </a:r>
            <a:r>
              <a:rPr lang="fr-FR" dirty="0"/>
              <a:t> not </a:t>
            </a:r>
            <a:r>
              <a:rPr lang="fr-FR" dirty="0" err="1"/>
              <a:t>everything</a:t>
            </a:r>
            <a:r>
              <a:rPr lang="fr-FR" dirty="0"/>
              <a:t> </a:t>
            </a:r>
            <a:r>
              <a:rPr lang="fr-FR" dirty="0" err="1"/>
              <a:t>that</a:t>
            </a:r>
            <a:r>
              <a:rPr lang="fr-FR" dirty="0"/>
              <a:t> </a:t>
            </a:r>
            <a:r>
              <a:rPr lang="fr-FR" dirty="0" err="1"/>
              <a:t>is</a:t>
            </a:r>
            <a:r>
              <a:rPr lang="fr-FR" dirty="0"/>
              <a:t> new and </a:t>
            </a:r>
            <a:r>
              <a:rPr lang="fr-FR" dirty="0" err="1"/>
              <a:t>unfamiliar</a:t>
            </a:r>
            <a:r>
              <a:rPr lang="fr-FR" dirty="0"/>
              <a:t> </a:t>
            </a:r>
            <a:r>
              <a:rPr lang="fr-FR" dirty="0" err="1"/>
              <a:t>is</a:t>
            </a:r>
            <a:r>
              <a:rPr lang="fr-FR" dirty="0"/>
              <a:t> </a:t>
            </a:r>
            <a:r>
              <a:rPr lang="fr-FR" dirty="0" err="1"/>
              <a:t>frightening</a:t>
            </a:r>
            <a:r>
              <a:rPr lang="fr-FR" dirty="0"/>
              <a:t>, </a:t>
            </a:r>
            <a:r>
              <a:rPr lang="fr-FR" dirty="0" err="1"/>
              <a:t>however</a:t>
            </a:r>
            <a:r>
              <a:rPr lang="fr-FR" dirty="0"/>
              <a:t>; the relation </a:t>
            </a:r>
            <a:r>
              <a:rPr lang="fr-FR" dirty="0" err="1"/>
              <a:t>is</a:t>
            </a:r>
            <a:r>
              <a:rPr lang="fr-FR" dirty="0"/>
              <a:t> not capable of inversion. </a:t>
            </a:r>
            <a:r>
              <a:rPr lang="fr-FR" dirty="0" err="1"/>
              <a:t>We</a:t>
            </a:r>
            <a:r>
              <a:rPr lang="fr-FR" dirty="0"/>
              <a:t> can </a:t>
            </a:r>
            <a:r>
              <a:rPr lang="fr-FR" dirty="0" err="1"/>
              <a:t>only</a:t>
            </a:r>
            <a:r>
              <a:rPr lang="fr-FR" dirty="0"/>
              <a:t> </a:t>
            </a:r>
            <a:r>
              <a:rPr lang="fr-FR" dirty="0" err="1"/>
              <a:t>say</a:t>
            </a:r>
            <a:r>
              <a:rPr lang="fr-FR" dirty="0"/>
              <a:t> </a:t>
            </a:r>
            <a:r>
              <a:rPr lang="fr-FR" dirty="0" err="1"/>
              <a:t>that</a:t>
            </a:r>
            <a:r>
              <a:rPr lang="fr-FR" dirty="0"/>
              <a:t> </a:t>
            </a:r>
            <a:r>
              <a:rPr lang="fr-FR" dirty="0" err="1"/>
              <a:t>what</a:t>
            </a:r>
            <a:r>
              <a:rPr lang="fr-FR" dirty="0"/>
              <a:t> </a:t>
            </a:r>
            <a:r>
              <a:rPr lang="fr-FR" dirty="0" err="1"/>
              <a:t>is</a:t>
            </a:r>
            <a:r>
              <a:rPr lang="fr-FR" dirty="0"/>
              <a:t> </a:t>
            </a:r>
            <a:r>
              <a:rPr lang="fr-FR" dirty="0" err="1"/>
              <a:t>novel</a:t>
            </a:r>
            <a:r>
              <a:rPr lang="fr-FR" dirty="0"/>
              <a:t> can </a:t>
            </a:r>
            <a:r>
              <a:rPr lang="fr-FR" dirty="0" err="1"/>
              <a:t>easily</a:t>
            </a:r>
            <a:r>
              <a:rPr lang="fr-FR" dirty="0"/>
              <a:t> </a:t>
            </a:r>
            <a:r>
              <a:rPr lang="fr-FR" dirty="0" err="1"/>
              <a:t>become</a:t>
            </a:r>
            <a:r>
              <a:rPr lang="fr-FR" dirty="0"/>
              <a:t> </a:t>
            </a:r>
            <a:r>
              <a:rPr lang="fr-FR" dirty="0" err="1"/>
              <a:t>frightening</a:t>
            </a:r>
            <a:r>
              <a:rPr lang="fr-FR" dirty="0"/>
              <a:t> and </a:t>
            </a:r>
            <a:r>
              <a:rPr lang="fr-FR" dirty="0" err="1"/>
              <a:t>uncanny</a:t>
            </a:r>
            <a:r>
              <a:rPr lang="fr-FR" dirty="0"/>
              <a:t>; </a:t>
            </a:r>
            <a:r>
              <a:rPr lang="fr-FR" dirty="0" err="1"/>
              <a:t>some</a:t>
            </a:r>
            <a:r>
              <a:rPr lang="fr-FR" dirty="0"/>
              <a:t> new </a:t>
            </a:r>
            <a:r>
              <a:rPr lang="fr-FR" dirty="0" err="1"/>
              <a:t>things</a:t>
            </a:r>
            <a:r>
              <a:rPr lang="fr-FR" dirty="0"/>
              <a:t> are </a:t>
            </a:r>
            <a:r>
              <a:rPr lang="fr-FR" dirty="0" err="1"/>
              <a:t>frightening</a:t>
            </a:r>
            <a:r>
              <a:rPr lang="fr-FR" dirty="0"/>
              <a:t> but not by </a:t>
            </a:r>
            <a:r>
              <a:rPr lang="fr-FR" dirty="0" err="1"/>
              <a:t>any</a:t>
            </a:r>
            <a:r>
              <a:rPr lang="fr-FR" dirty="0"/>
              <a:t> </a:t>
            </a:r>
            <a:r>
              <a:rPr lang="fr-FR" dirty="0" err="1"/>
              <a:t>means</a:t>
            </a:r>
            <a:r>
              <a:rPr lang="fr-FR" dirty="0"/>
              <a:t> all. Something has to </a:t>
            </a:r>
            <a:r>
              <a:rPr lang="fr-FR" dirty="0" err="1"/>
              <a:t>be</a:t>
            </a:r>
            <a:r>
              <a:rPr lang="fr-FR" dirty="0"/>
              <a:t> </a:t>
            </a:r>
            <a:r>
              <a:rPr lang="fr-FR" dirty="0" err="1"/>
              <a:t>added</a:t>
            </a:r>
            <a:r>
              <a:rPr lang="fr-FR" dirty="0"/>
              <a:t> to </a:t>
            </a:r>
            <a:r>
              <a:rPr lang="fr-FR" dirty="0" err="1"/>
              <a:t>what</a:t>
            </a:r>
            <a:r>
              <a:rPr lang="fr-FR" dirty="0"/>
              <a:t> </a:t>
            </a:r>
            <a:r>
              <a:rPr lang="fr-FR" dirty="0" err="1"/>
              <a:t>is</a:t>
            </a:r>
            <a:r>
              <a:rPr lang="fr-FR" dirty="0"/>
              <a:t> </a:t>
            </a:r>
            <a:r>
              <a:rPr lang="fr-FR" dirty="0" err="1"/>
              <a:t>novel</a:t>
            </a:r>
            <a:r>
              <a:rPr lang="fr-FR" dirty="0"/>
              <a:t> and </a:t>
            </a:r>
            <a:r>
              <a:rPr lang="fr-FR" dirty="0" err="1"/>
              <a:t>unfamiliar</a:t>
            </a:r>
            <a:r>
              <a:rPr lang="fr-FR" dirty="0"/>
              <a:t> in </a:t>
            </a:r>
            <a:r>
              <a:rPr lang="fr-FR" dirty="0" err="1"/>
              <a:t>order</a:t>
            </a:r>
            <a:r>
              <a:rPr lang="fr-FR" dirty="0"/>
              <a:t> to </a:t>
            </a:r>
            <a:r>
              <a:rPr lang="fr-FR" dirty="0" err="1"/>
              <a:t>make</a:t>
            </a:r>
            <a:r>
              <a:rPr lang="fr-FR" dirty="0"/>
              <a:t> </a:t>
            </a:r>
            <a:r>
              <a:rPr lang="fr-FR" dirty="0" err="1"/>
              <a:t>it</a:t>
            </a:r>
            <a:r>
              <a:rPr lang="fr-FR" dirty="0"/>
              <a:t> </a:t>
            </a:r>
            <a:r>
              <a:rPr lang="fr-FR" dirty="0" err="1"/>
              <a:t>uncanny</a:t>
            </a:r>
            <a:r>
              <a:rPr lang="fr-FR" dirty="0"/>
              <a:t>. »</a:t>
            </a:r>
          </a:p>
          <a:p>
            <a:pPr marL="0" indent="0">
              <a:buNone/>
            </a:pPr>
            <a:r>
              <a:rPr lang="en-US" dirty="0"/>
              <a:t>“We can understand why the usage of speech has </a:t>
            </a:r>
            <a:r>
              <a:rPr lang="de-DE" dirty="0" err="1"/>
              <a:t>extended</a:t>
            </a:r>
            <a:r>
              <a:rPr lang="de-DE" dirty="0"/>
              <a:t> </a:t>
            </a:r>
            <a:r>
              <a:rPr lang="de-DE" i="1" dirty="0"/>
              <a:t>das Heimliche </a:t>
            </a:r>
            <a:r>
              <a:rPr lang="de-DE" dirty="0" err="1"/>
              <a:t>into</a:t>
            </a:r>
            <a:r>
              <a:rPr lang="de-DE" dirty="0"/>
              <a:t> </a:t>
            </a:r>
            <a:r>
              <a:rPr lang="de-DE" dirty="0" err="1"/>
              <a:t>its</a:t>
            </a:r>
            <a:r>
              <a:rPr lang="de-DE" dirty="0"/>
              <a:t> </a:t>
            </a:r>
            <a:r>
              <a:rPr lang="de-DE" dirty="0" err="1"/>
              <a:t>opposite</a:t>
            </a:r>
            <a:r>
              <a:rPr lang="de-DE" dirty="0"/>
              <a:t> </a:t>
            </a:r>
            <a:r>
              <a:rPr lang="de-DE" i="1" dirty="0"/>
              <a:t>das Unheimliche</a:t>
            </a:r>
            <a:r>
              <a:rPr lang="de-DE" dirty="0"/>
              <a:t>;</a:t>
            </a:r>
            <a:r>
              <a:rPr lang="en-US" dirty="0"/>
              <a:t> for this uncanny is in reality nothing new or foreign, but something familiar and old—established in the mind that has been estranged only by the process of repression.” Freud, “The Uncanny”</a:t>
            </a:r>
          </a:p>
        </p:txBody>
      </p:sp>
    </p:spTree>
    <p:extLst>
      <p:ext uri="{BB962C8B-B14F-4D97-AF65-F5344CB8AC3E}">
        <p14:creationId xmlns:p14="http://schemas.microsoft.com/office/powerpoint/2010/main" val="3756506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idx="4294967295"/>
          </p:nvPr>
        </p:nvSpPr>
        <p:spPr>
          <a:xfrm>
            <a:off x="186612" y="301625"/>
            <a:ext cx="3163078" cy="381000"/>
          </a:xfrm>
        </p:spPr>
        <p:txBody>
          <a:bodyPr>
            <a:normAutofit fontScale="90000"/>
          </a:bodyPr>
          <a:lstStyle/>
          <a:p>
            <a:r>
              <a:rPr lang="fr-FR" sz="1600"/>
              <a:t>S. Crinquand, Aborder un texte littéraire</a:t>
            </a:r>
            <a:endParaRPr lang="fr-FR" sz="1600" dirty="0"/>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4294967295"/>
          </p:nvPr>
        </p:nvSpPr>
        <p:spPr>
          <a:xfrm>
            <a:off x="949325" y="765175"/>
            <a:ext cx="11242675" cy="5905500"/>
          </a:xfrm>
        </p:spPr>
        <p:txBody>
          <a:bodyPr numCol="1">
            <a:noAutofit/>
          </a:bodyPr>
          <a:lstStyle/>
          <a:p>
            <a:pPr marL="0" indent="0" algn="just">
              <a:lnSpc>
                <a:spcPct val="100000"/>
              </a:lnSpc>
              <a:spcBef>
                <a:spcPts val="0"/>
              </a:spcBef>
              <a:buNone/>
            </a:pPr>
            <a:r>
              <a:rPr lang="fr-FR" dirty="0"/>
              <a:t>«</a:t>
            </a:r>
            <a:r>
              <a:rPr lang="en-US" dirty="0"/>
              <a:t>To many people the idea of being buried alive while appearing to be dead is the most uncanny thing of all. And yet psychoanalysis has taught us that this terrifying phantasy is only a transformation of another phantasy which had originally nothing terrifying about it at all, but was filled with a certain lustful pleasure—the phantasy, I mean, of intra-uterine existence.”</a:t>
            </a:r>
          </a:p>
          <a:p>
            <a:pPr marL="0" indent="0" algn="just">
              <a:lnSpc>
                <a:spcPct val="100000"/>
              </a:lnSpc>
              <a:spcBef>
                <a:spcPts val="0"/>
              </a:spcBef>
              <a:buNone/>
            </a:pPr>
            <a:r>
              <a:rPr lang="en-US" dirty="0"/>
              <a:t>Freud, “The Uncanny”</a:t>
            </a:r>
          </a:p>
        </p:txBody>
      </p:sp>
    </p:spTree>
    <p:extLst>
      <p:ext uri="{BB962C8B-B14F-4D97-AF65-F5344CB8AC3E}">
        <p14:creationId xmlns:p14="http://schemas.microsoft.com/office/powerpoint/2010/main" val="3353230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idx="4294967295"/>
          </p:nvPr>
        </p:nvSpPr>
        <p:spPr>
          <a:xfrm>
            <a:off x="186612" y="301625"/>
            <a:ext cx="3163078" cy="381000"/>
          </a:xfrm>
        </p:spPr>
        <p:txBody>
          <a:bodyPr>
            <a:normAutofit fontScale="90000"/>
          </a:bodyPr>
          <a:lstStyle/>
          <a:p>
            <a:r>
              <a:rPr lang="fr-FR" sz="1600"/>
              <a:t>S. Crinquand, Aborder un texte littéraire</a:t>
            </a:r>
            <a:endParaRPr lang="fr-FR" sz="1600" dirty="0"/>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4294967295"/>
          </p:nvPr>
        </p:nvSpPr>
        <p:spPr>
          <a:xfrm>
            <a:off x="949325" y="765175"/>
            <a:ext cx="11242675" cy="5905500"/>
          </a:xfrm>
        </p:spPr>
        <p:txBody>
          <a:bodyPr numCol="1">
            <a:noAutofit/>
          </a:bodyPr>
          <a:lstStyle/>
          <a:p>
            <a:pPr marL="0" indent="0" algn="just">
              <a:lnSpc>
                <a:spcPct val="100000"/>
              </a:lnSpc>
              <a:spcBef>
                <a:spcPts val="0"/>
              </a:spcBef>
              <a:buNone/>
            </a:pPr>
            <a:r>
              <a:rPr lang="fr-FR" dirty="0"/>
              <a:t>«</a:t>
            </a:r>
            <a:r>
              <a:rPr lang="en-US" dirty="0"/>
              <a:t>Much that I encountered on the way contributed, I know not how,  to  heighten  the  vague  sentiments  of  which  I  have already  spoken.  While  the  objects  around  me—while  the carvings  of  the  ceilings,  the  </a:t>
            </a:r>
            <a:r>
              <a:rPr lang="en-US" dirty="0" err="1"/>
              <a:t>sombre</a:t>
            </a:r>
            <a:r>
              <a:rPr lang="en-US" dirty="0"/>
              <a:t>  tapestries  of  the  walls, the  ebon  blackness  of  the  floors,  and  the  phantasmagoric armorial  trophies  which  rattled  as  I  strode,  were  but  matters to  which,  or  to  such  as  which,  I  had  been  accustomed  from my  infancy—while  I  hesitated  not  to  acknowledge  how </a:t>
            </a:r>
            <a:r>
              <a:rPr lang="en-US" b="1" i="1" dirty="0"/>
              <a:t>familiar</a:t>
            </a:r>
            <a:r>
              <a:rPr lang="en-US" dirty="0"/>
              <a:t> was all this—I still wondered to find how </a:t>
            </a:r>
            <a:r>
              <a:rPr lang="en-US" b="1" i="1" dirty="0"/>
              <a:t>unfamiliar</a:t>
            </a:r>
            <a:r>
              <a:rPr lang="en-US" dirty="0"/>
              <a:t> were the fancies which ordinary images were stirring up. </a:t>
            </a:r>
            <a:r>
              <a:rPr lang="fr-FR" dirty="0"/>
              <a:t>» « The </a:t>
            </a:r>
            <a:r>
              <a:rPr lang="fr-FR" dirty="0" err="1"/>
              <a:t>Fall</a:t>
            </a:r>
            <a:r>
              <a:rPr lang="fr-FR" dirty="0"/>
              <a:t> of the House of Usher », p. 7</a:t>
            </a:r>
            <a:endParaRPr lang="en-US" dirty="0"/>
          </a:p>
        </p:txBody>
      </p:sp>
    </p:spTree>
    <p:extLst>
      <p:ext uri="{BB962C8B-B14F-4D97-AF65-F5344CB8AC3E}">
        <p14:creationId xmlns:p14="http://schemas.microsoft.com/office/powerpoint/2010/main" val="2525229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idx="4294967295"/>
          </p:nvPr>
        </p:nvSpPr>
        <p:spPr>
          <a:xfrm>
            <a:off x="186612" y="301625"/>
            <a:ext cx="3163078" cy="381000"/>
          </a:xfrm>
        </p:spPr>
        <p:txBody>
          <a:bodyPr>
            <a:normAutofit fontScale="90000"/>
          </a:bodyPr>
          <a:lstStyle/>
          <a:p>
            <a:r>
              <a:rPr lang="fr-FR" sz="1600"/>
              <a:t>S. Crinquand, Aborder un texte littéraire</a:t>
            </a:r>
            <a:endParaRPr lang="fr-FR" sz="1600" dirty="0"/>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4294967295"/>
          </p:nvPr>
        </p:nvSpPr>
        <p:spPr>
          <a:xfrm>
            <a:off x="949325" y="765175"/>
            <a:ext cx="11242675" cy="5905500"/>
          </a:xfrm>
        </p:spPr>
        <p:txBody>
          <a:bodyPr numCol="1">
            <a:noAutofit/>
          </a:bodyPr>
          <a:lstStyle/>
          <a:p>
            <a:pPr marL="0" indent="0" algn="just">
              <a:lnSpc>
                <a:spcPct val="100000"/>
              </a:lnSpc>
              <a:spcBef>
                <a:spcPts val="0"/>
              </a:spcBef>
              <a:buNone/>
            </a:pPr>
            <a:r>
              <a:rPr lang="fr-FR" dirty="0"/>
              <a:t>«</a:t>
            </a:r>
            <a:r>
              <a:rPr lang="fr-FR" sz="2400" dirty="0"/>
              <a:t>Dans un monde qui est bien le nôtre, celui que nous connaissons, sans diables, sylphides, ni vampires, se produit un événement qui ne peut s’expliquer par les lois de ce même monde familier. Celui qui perçoit l’événement doit opter pour l’une des deux solutions possibles : ou bien il s’agit d’une illusion des sens, d’un produit de l’imagination et les lois du monde restent alors ce qu’elles sont ; ou bien l’événement a véritablement eu lieu, il est partie intégrante de la réalité, mais alors cette réalité est régie par des lois inconnues de nous. Ou bien le diable est une illusion, un être imaginaire ; ou bien il existe réellement, tout comme les autres êtres vivants : avec cette réserve qu’on le rencontre rarement.</a:t>
            </a:r>
          </a:p>
          <a:p>
            <a:pPr marL="0" indent="0" algn="just">
              <a:lnSpc>
                <a:spcPct val="100000"/>
              </a:lnSpc>
              <a:spcBef>
                <a:spcPts val="0"/>
              </a:spcBef>
              <a:buNone/>
            </a:pPr>
            <a:r>
              <a:rPr lang="fr-FR" sz="2400" dirty="0"/>
              <a:t>Le fantastique occupe le temps de cette incertitude ; dès qu’on choisit l’une ou l’autre réponse, on quitte le fantastique pour entrer dans un genre voisin, l’étrange ou le merveilleux. Le fantastique, c’est l’hésitation éprouvée par un être qui ne connaît que les lois naturelles, face à un événement en apparence surnaturel. »</a:t>
            </a:r>
          </a:p>
          <a:p>
            <a:pPr marL="0" indent="0" algn="just">
              <a:lnSpc>
                <a:spcPct val="100000"/>
              </a:lnSpc>
              <a:spcBef>
                <a:spcPts val="0"/>
              </a:spcBef>
              <a:buNone/>
            </a:pPr>
            <a:endParaRPr lang="fr-FR" sz="2400" dirty="0"/>
          </a:p>
          <a:p>
            <a:pPr marL="0" indent="0" algn="just">
              <a:lnSpc>
                <a:spcPct val="100000"/>
              </a:lnSpc>
              <a:spcBef>
                <a:spcPts val="0"/>
              </a:spcBef>
              <a:buNone/>
            </a:pPr>
            <a:r>
              <a:rPr lang="fr-FR" sz="2400" dirty="0"/>
              <a:t>Tzvetan Todorov, </a:t>
            </a:r>
            <a:r>
              <a:rPr lang="fr-FR" sz="2400" i="1" dirty="0"/>
              <a:t>Introduction à la littérature fantastique</a:t>
            </a:r>
            <a:endParaRPr lang="en-US" sz="2400" dirty="0"/>
          </a:p>
        </p:txBody>
      </p:sp>
    </p:spTree>
    <p:extLst>
      <p:ext uri="{BB962C8B-B14F-4D97-AF65-F5344CB8AC3E}">
        <p14:creationId xmlns:p14="http://schemas.microsoft.com/office/powerpoint/2010/main" val="1728774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idx="4294967295"/>
          </p:nvPr>
        </p:nvSpPr>
        <p:spPr>
          <a:xfrm>
            <a:off x="186612" y="301625"/>
            <a:ext cx="3163078" cy="381000"/>
          </a:xfrm>
        </p:spPr>
        <p:txBody>
          <a:bodyPr>
            <a:normAutofit fontScale="90000"/>
          </a:bodyPr>
          <a:lstStyle/>
          <a:p>
            <a:r>
              <a:rPr lang="fr-FR" sz="1600"/>
              <a:t>S. Crinquand, Aborder un texte littéraire</a:t>
            </a:r>
            <a:endParaRPr lang="fr-FR" sz="1600" dirty="0"/>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4294967295"/>
          </p:nvPr>
        </p:nvSpPr>
        <p:spPr>
          <a:xfrm>
            <a:off x="949325" y="765175"/>
            <a:ext cx="11242675" cy="5905500"/>
          </a:xfrm>
        </p:spPr>
        <p:txBody>
          <a:bodyPr numCol="1">
            <a:noAutofit/>
          </a:bodyPr>
          <a:lstStyle/>
          <a:p>
            <a:pPr marL="0" indent="0" algn="just">
              <a:lnSpc>
                <a:spcPct val="100000"/>
              </a:lnSpc>
              <a:spcBef>
                <a:spcPts val="0"/>
              </a:spcBef>
              <a:buNone/>
            </a:pPr>
            <a:r>
              <a:rPr lang="fr-FR" dirty="0"/>
              <a:t>«The </a:t>
            </a:r>
            <a:r>
              <a:rPr lang="fr-FR" dirty="0" err="1"/>
              <a:t>satirist</a:t>
            </a:r>
            <a:r>
              <a:rPr lang="fr-FR" dirty="0"/>
              <a:t> </a:t>
            </a:r>
            <a:r>
              <a:rPr lang="fr-FR" dirty="0" err="1"/>
              <a:t>is</a:t>
            </a:r>
            <a:r>
              <a:rPr lang="fr-FR" dirty="0"/>
              <a:t> </a:t>
            </a:r>
            <a:r>
              <a:rPr lang="fr-FR" dirty="0" err="1"/>
              <a:t>thus</a:t>
            </a:r>
            <a:r>
              <a:rPr lang="fr-FR" dirty="0"/>
              <a:t> a </a:t>
            </a:r>
            <a:r>
              <a:rPr lang="fr-FR" dirty="0" err="1"/>
              <a:t>kind</a:t>
            </a:r>
            <a:r>
              <a:rPr lang="fr-FR" dirty="0"/>
              <a:t> of self-</a:t>
            </a:r>
            <a:r>
              <a:rPr lang="fr-FR" dirty="0" err="1"/>
              <a:t>appointed</a:t>
            </a:r>
            <a:r>
              <a:rPr lang="fr-FR" dirty="0"/>
              <a:t> </a:t>
            </a:r>
            <a:r>
              <a:rPr lang="fr-FR" dirty="0" err="1"/>
              <a:t>guardian</a:t>
            </a:r>
            <a:r>
              <a:rPr lang="fr-FR" dirty="0"/>
              <a:t> of standards, </a:t>
            </a:r>
            <a:r>
              <a:rPr lang="fr-FR" dirty="0" err="1"/>
              <a:t>ideals</a:t>
            </a:r>
            <a:r>
              <a:rPr lang="fr-FR" dirty="0"/>
              <a:t> and </a:t>
            </a:r>
            <a:r>
              <a:rPr lang="fr-FR" dirty="0" err="1"/>
              <a:t>truth</a:t>
            </a:r>
            <a:r>
              <a:rPr lang="fr-FR" dirty="0"/>
              <a:t>; of moral as </a:t>
            </a:r>
            <a:r>
              <a:rPr lang="fr-FR" dirty="0" err="1"/>
              <a:t>well</a:t>
            </a:r>
            <a:r>
              <a:rPr lang="fr-FR" dirty="0"/>
              <a:t> as </a:t>
            </a:r>
            <a:r>
              <a:rPr lang="fr-FR" dirty="0" err="1"/>
              <a:t>aesthetic</a:t>
            </a:r>
            <a:r>
              <a:rPr lang="fr-FR" dirty="0"/>
              <a:t> values. He </a:t>
            </a:r>
            <a:r>
              <a:rPr lang="fr-FR" dirty="0" err="1"/>
              <a:t>is</a:t>
            </a:r>
            <a:r>
              <a:rPr lang="fr-FR" dirty="0"/>
              <a:t> a man (</a:t>
            </a:r>
            <a:r>
              <a:rPr lang="fr-FR" dirty="0" err="1"/>
              <a:t>women</a:t>
            </a:r>
            <a:r>
              <a:rPr lang="fr-FR" dirty="0"/>
              <a:t> </a:t>
            </a:r>
            <a:r>
              <a:rPr lang="fr-FR" dirty="0" err="1"/>
              <a:t>satirists</a:t>
            </a:r>
            <a:r>
              <a:rPr lang="fr-FR" dirty="0"/>
              <a:t> are </a:t>
            </a:r>
            <a:r>
              <a:rPr lang="fr-FR" i="1" dirty="0" err="1"/>
              <a:t>very</a:t>
            </a:r>
            <a:r>
              <a:rPr lang="fr-FR" dirty="0"/>
              <a:t> rare) </a:t>
            </a:r>
            <a:r>
              <a:rPr lang="fr-FR" dirty="0" err="1"/>
              <a:t>who</a:t>
            </a:r>
            <a:r>
              <a:rPr lang="fr-FR" dirty="0"/>
              <a:t> </a:t>
            </a:r>
            <a:r>
              <a:rPr lang="fr-FR" dirty="0" err="1"/>
              <a:t>takes</a:t>
            </a:r>
            <a:r>
              <a:rPr lang="fr-FR" dirty="0"/>
              <a:t> </a:t>
            </a:r>
            <a:r>
              <a:rPr lang="fr-FR" dirty="0" err="1"/>
              <a:t>it</a:t>
            </a:r>
            <a:r>
              <a:rPr lang="fr-FR" dirty="0"/>
              <a:t> </a:t>
            </a:r>
            <a:r>
              <a:rPr lang="fr-FR" dirty="0" err="1"/>
              <a:t>upon</a:t>
            </a:r>
            <a:r>
              <a:rPr lang="fr-FR" dirty="0"/>
              <a:t> </a:t>
            </a:r>
            <a:r>
              <a:rPr lang="fr-FR" dirty="0" err="1"/>
              <a:t>himself</a:t>
            </a:r>
            <a:r>
              <a:rPr lang="fr-FR" dirty="0"/>
              <a:t> to correct, censure and ridicule the </a:t>
            </a:r>
            <a:r>
              <a:rPr lang="fr-FR" dirty="0" err="1"/>
              <a:t>follies</a:t>
            </a:r>
            <a:r>
              <a:rPr lang="fr-FR" dirty="0"/>
              <a:t> and vices of society and </a:t>
            </a:r>
            <a:r>
              <a:rPr lang="fr-FR" dirty="0" err="1"/>
              <a:t>thus</a:t>
            </a:r>
            <a:r>
              <a:rPr lang="fr-FR" dirty="0"/>
              <a:t> to </a:t>
            </a:r>
            <a:r>
              <a:rPr lang="fr-FR" dirty="0" err="1"/>
              <a:t>bring</a:t>
            </a:r>
            <a:r>
              <a:rPr lang="fr-FR" dirty="0"/>
              <a:t> </a:t>
            </a:r>
            <a:r>
              <a:rPr lang="fr-FR" dirty="0" err="1"/>
              <a:t>contempt</a:t>
            </a:r>
            <a:r>
              <a:rPr lang="fr-FR" dirty="0"/>
              <a:t> and </a:t>
            </a:r>
            <a:r>
              <a:rPr lang="fr-FR" dirty="0" err="1"/>
              <a:t>derision</a:t>
            </a:r>
            <a:r>
              <a:rPr lang="fr-FR" dirty="0"/>
              <a:t> </a:t>
            </a:r>
            <a:r>
              <a:rPr lang="fr-FR" dirty="0" err="1"/>
              <a:t>upon</a:t>
            </a:r>
            <a:r>
              <a:rPr lang="fr-FR" dirty="0"/>
              <a:t> aberrations </a:t>
            </a:r>
            <a:r>
              <a:rPr lang="fr-FR" dirty="0" err="1"/>
              <a:t>from</a:t>
            </a:r>
            <a:r>
              <a:rPr lang="fr-FR" dirty="0"/>
              <a:t> a </a:t>
            </a:r>
            <a:r>
              <a:rPr lang="fr-FR" dirty="0" err="1"/>
              <a:t>desirable</a:t>
            </a:r>
            <a:r>
              <a:rPr lang="fr-FR" dirty="0"/>
              <a:t> and </a:t>
            </a:r>
            <a:r>
              <a:rPr lang="fr-FR" dirty="0" err="1"/>
              <a:t>civilised</a:t>
            </a:r>
            <a:r>
              <a:rPr lang="fr-FR" dirty="0"/>
              <a:t> </a:t>
            </a:r>
            <a:r>
              <a:rPr lang="fr-FR" dirty="0" err="1"/>
              <a:t>norm</a:t>
            </a:r>
            <a:r>
              <a:rPr lang="fr-FR" dirty="0"/>
              <a:t>. » J. A. </a:t>
            </a:r>
            <a:r>
              <a:rPr lang="fr-FR" dirty="0" err="1"/>
              <a:t>Cuddon</a:t>
            </a:r>
            <a:r>
              <a:rPr lang="fr-FR" dirty="0"/>
              <a:t>, </a:t>
            </a:r>
            <a:r>
              <a:rPr lang="fr-FR" i="1" dirty="0"/>
              <a:t>The Penguin </a:t>
            </a:r>
            <a:r>
              <a:rPr lang="fr-FR" i="1" dirty="0" err="1"/>
              <a:t>Dictionary</a:t>
            </a:r>
            <a:r>
              <a:rPr lang="fr-FR" i="1" dirty="0"/>
              <a:t> of </a:t>
            </a:r>
            <a:r>
              <a:rPr lang="fr-FR" i="1" dirty="0" err="1"/>
              <a:t>Literary</a:t>
            </a:r>
            <a:r>
              <a:rPr lang="fr-FR" i="1" dirty="0"/>
              <a:t> </a:t>
            </a:r>
            <a:r>
              <a:rPr lang="fr-FR" i="1" dirty="0" err="1"/>
              <a:t>Terms</a:t>
            </a:r>
            <a:endParaRPr lang="fr-FR" i="1" dirty="0"/>
          </a:p>
          <a:p>
            <a:pPr marL="0" indent="0" algn="just">
              <a:lnSpc>
                <a:spcPct val="100000"/>
              </a:lnSpc>
              <a:spcBef>
                <a:spcPts val="0"/>
              </a:spcBef>
              <a:buNone/>
            </a:pPr>
            <a:endParaRPr lang="fr-FR" dirty="0"/>
          </a:p>
          <a:p>
            <a:pPr marL="0" indent="0" algn="just">
              <a:lnSpc>
                <a:spcPct val="100000"/>
              </a:lnSpc>
              <a:spcBef>
                <a:spcPts val="0"/>
              </a:spcBef>
              <a:buNone/>
            </a:pPr>
            <a:r>
              <a:rPr lang="fr-FR" dirty="0"/>
              <a:t>« Satire </a:t>
            </a:r>
            <a:r>
              <a:rPr lang="fr-FR" dirty="0" err="1"/>
              <a:t>is</a:t>
            </a:r>
            <a:r>
              <a:rPr lang="fr-FR" dirty="0"/>
              <a:t> </a:t>
            </a:r>
            <a:r>
              <a:rPr lang="fr-FR" dirty="0" err="1"/>
              <a:t>born</a:t>
            </a:r>
            <a:r>
              <a:rPr lang="fr-FR" dirty="0"/>
              <a:t> of the instinct to </a:t>
            </a:r>
            <a:r>
              <a:rPr lang="fr-FR" dirty="0" err="1"/>
              <a:t>protest</a:t>
            </a:r>
            <a:r>
              <a:rPr lang="fr-FR" dirty="0"/>
              <a:t>; </a:t>
            </a:r>
            <a:r>
              <a:rPr lang="fr-FR" dirty="0" err="1"/>
              <a:t>it</a:t>
            </a:r>
            <a:r>
              <a:rPr lang="fr-FR" dirty="0"/>
              <a:t> </a:t>
            </a:r>
            <a:r>
              <a:rPr lang="fr-FR" dirty="0" err="1"/>
              <a:t>is</a:t>
            </a:r>
            <a:r>
              <a:rPr lang="fr-FR" dirty="0"/>
              <a:t> </a:t>
            </a:r>
            <a:r>
              <a:rPr lang="fr-FR" dirty="0" err="1"/>
              <a:t>protest</a:t>
            </a:r>
            <a:r>
              <a:rPr lang="fr-FR" dirty="0"/>
              <a:t> </a:t>
            </a:r>
            <a:r>
              <a:rPr lang="fr-FR" dirty="0" err="1"/>
              <a:t>become</a:t>
            </a:r>
            <a:r>
              <a:rPr lang="fr-FR" dirty="0"/>
              <a:t> art. » Ian Jack</a:t>
            </a:r>
            <a:endParaRPr lang="en-US" dirty="0"/>
          </a:p>
        </p:txBody>
      </p:sp>
    </p:spTree>
    <p:extLst>
      <p:ext uri="{BB962C8B-B14F-4D97-AF65-F5344CB8AC3E}">
        <p14:creationId xmlns:p14="http://schemas.microsoft.com/office/powerpoint/2010/main" val="1393376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idx="4294967295"/>
          </p:nvPr>
        </p:nvSpPr>
        <p:spPr>
          <a:xfrm>
            <a:off x="186612" y="301625"/>
            <a:ext cx="3163078" cy="381000"/>
          </a:xfrm>
        </p:spPr>
        <p:txBody>
          <a:bodyPr>
            <a:normAutofit fontScale="90000"/>
          </a:bodyPr>
          <a:lstStyle/>
          <a:p>
            <a:r>
              <a:rPr lang="fr-FR" sz="1600"/>
              <a:t>S. Crinquand, Aborder un texte littéraire</a:t>
            </a:r>
            <a:endParaRPr lang="fr-FR" sz="1600" dirty="0"/>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4294967295"/>
          </p:nvPr>
        </p:nvSpPr>
        <p:spPr>
          <a:xfrm>
            <a:off x="949325" y="1828801"/>
            <a:ext cx="11077834" cy="3079102"/>
          </a:xfrm>
        </p:spPr>
        <p:txBody>
          <a:bodyPr numCol="1">
            <a:noAutofit/>
          </a:bodyPr>
          <a:lstStyle/>
          <a:p>
            <a:pPr marL="0" indent="0" algn="just">
              <a:lnSpc>
                <a:spcPct val="100000"/>
              </a:lnSpc>
              <a:spcBef>
                <a:spcPts val="0"/>
              </a:spcBef>
              <a:buNone/>
            </a:pPr>
            <a:r>
              <a:rPr lang="en-US" sz="3200" dirty="0"/>
              <a:t>“</a:t>
            </a:r>
            <a:r>
              <a:rPr lang="fr-FR" sz="3200" dirty="0"/>
              <a:t> </a:t>
            </a:r>
            <a:r>
              <a:rPr lang="en-US" sz="3200" dirty="0" err="1"/>
              <a:t>Humour</a:t>
            </a:r>
            <a:r>
              <a:rPr lang="en-US" sz="3200" dirty="0"/>
              <a:t> is the describing the ludicrous as it is in itself; wit</a:t>
            </a:r>
          </a:p>
          <a:p>
            <a:pPr marL="0" indent="0" algn="just">
              <a:lnSpc>
                <a:spcPct val="100000"/>
              </a:lnSpc>
              <a:spcBef>
                <a:spcPts val="0"/>
              </a:spcBef>
              <a:buNone/>
            </a:pPr>
            <a:r>
              <a:rPr lang="en-US" sz="3200" dirty="0"/>
              <a:t>is the exposing it, by comparing or contrasting it with something</a:t>
            </a:r>
          </a:p>
          <a:p>
            <a:pPr marL="0" indent="0" algn="just">
              <a:lnSpc>
                <a:spcPct val="100000"/>
              </a:lnSpc>
              <a:spcBef>
                <a:spcPts val="0"/>
              </a:spcBef>
              <a:buNone/>
            </a:pPr>
            <a:r>
              <a:rPr lang="en-US" sz="3200" dirty="0"/>
              <a:t>else. </a:t>
            </a:r>
            <a:r>
              <a:rPr lang="en-US" sz="3200" dirty="0" err="1"/>
              <a:t>Humour</a:t>
            </a:r>
            <a:r>
              <a:rPr lang="en-US" sz="3200" dirty="0"/>
              <a:t> is, as it were, the growth of nature and accident; wit is the product of art and fancy.”</a:t>
            </a:r>
          </a:p>
          <a:p>
            <a:pPr marL="0" indent="0" algn="just">
              <a:lnSpc>
                <a:spcPct val="100000"/>
              </a:lnSpc>
              <a:spcBef>
                <a:spcPts val="0"/>
              </a:spcBef>
              <a:buNone/>
            </a:pPr>
            <a:endParaRPr lang="en-US" sz="3200" dirty="0"/>
          </a:p>
          <a:p>
            <a:pPr marL="0" indent="0" algn="just">
              <a:lnSpc>
                <a:spcPct val="100000"/>
              </a:lnSpc>
              <a:spcBef>
                <a:spcPts val="0"/>
              </a:spcBef>
              <a:buNone/>
            </a:pPr>
            <a:r>
              <a:rPr lang="en-US" sz="3200" dirty="0"/>
              <a:t>		William Hazlitt, ‘On Wit and </a:t>
            </a:r>
            <a:r>
              <a:rPr lang="en-US" sz="3200" dirty="0" err="1"/>
              <a:t>Humour</a:t>
            </a:r>
            <a:r>
              <a:rPr lang="en-US" sz="3200" dirty="0"/>
              <a:t>’, 1818</a:t>
            </a:r>
          </a:p>
        </p:txBody>
      </p:sp>
    </p:spTree>
    <p:extLst>
      <p:ext uri="{BB962C8B-B14F-4D97-AF65-F5344CB8AC3E}">
        <p14:creationId xmlns:p14="http://schemas.microsoft.com/office/powerpoint/2010/main" val="2885541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p:nvPr>
        </p:nvSpPr>
        <p:spPr>
          <a:xfrm>
            <a:off x="1524000" y="300943"/>
            <a:ext cx="3355910" cy="381963"/>
          </a:xfrm>
        </p:spPr>
        <p:txBody>
          <a:bodyPr>
            <a:normAutofit fontScale="90000"/>
          </a:bodyPr>
          <a:lstStyle/>
          <a:p>
            <a:r>
              <a:rPr lang="fr-FR" sz="1600" dirty="0"/>
              <a:t>S. Crinquand, Aborder un texte littéraire</a:t>
            </a:r>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1"/>
          </p:nvPr>
        </p:nvSpPr>
        <p:spPr>
          <a:xfrm>
            <a:off x="1524000" y="3200399"/>
            <a:ext cx="9144000" cy="3125755"/>
          </a:xfrm>
        </p:spPr>
        <p:txBody>
          <a:bodyPr/>
          <a:lstStyle/>
          <a:p>
            <a:r>
              <a:rPr lang="en-US" dirty="0"/>
              <a:t>From </a:t>
            </a:r>
            <a:r>
              <a:rPr lang="en-US" i="1" dirty="0"/>
              <a:t>Hamlet</a:t>
            </a:r>
            <a:r>
              <a:rPr lang="en-US" dirty="0"/>
              <a:t>: WTF IS POLONIUS DOING BEHIND THE CURTAIN??? </a:t>
            </a:r>
          </a:p>
          <a:p>
            <a:r>
              <a:rPr lang="en-US" dirty="0"/>
              <a:t>(</a:t>
            </a:r>
            <a:r>
              <a:rPr lang="en-US" i="1" dirty="0" err="1"/>
              <a:t>Twitterature</a:t>
            </a:r>
            <a:r>
              <a:rPr lang="en-US" dirty="0"/>
              <a:t>, Alexander </a:t>
            </a:r>
            <a:r>
              <a:rPr lang="en-US" dirty="0" err="1"/>
              <a:t>Aciman</a:t>
            </a:r>
            <a:r>
              <a:rPr lang="en-US" dirty="0"/>
              <a:t> &amp; Emmett </a:t>
            </a:r>
            <a:r>
              <a:rPr lang="en-US" dirty="0" err="1"/>
              <a:t>Rencin</a:t>
            </a:r>
            <a:r>
              <a:rPr lang="en-US" dirty="0"/>
              <a:t>, eds., Penguin)</a:t>
            </a:r>
          </a:p>
          <a:p>
            <a:endParaRPr lang="fr-FR" dirty="0"/>
          </a:p>
        </p:txBody>
      </p:sp>
    </p:spTree>
    <p:extLst>
      <p:ext uri="{BB962C8B-B14F-4D97-AF65-F5344CB8AC3E}">
        <p14:creationId xmlns:p14="http://schemas.microsoft.com/office/powerpoint/2010/main" val="298376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p:nvPr>
        </p:nvSpPr>
        <p:spPr>
          <a:xfrm>
            <a:off x="1206759" y="569759"/>
            <a:ext cx="3243943" cy="381963"/>
          </a:xfrm>
        </p:spPr>
        <p:txBody>
          <a:bodyPr>
            <a:normAutofit fontScale="90000"/>
          </a:bodyPr>
          <a:lstStyle/>
          <a:p>
            <a:r>
              <a:rPr lang="fr-FR" sz="1600" dirty="0"/>
              <a:t>S. Crinquand, Aborder un texte littéraire</a:t>
            </a:r>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1"/>
          </p:nvPr>
        </p:nvSpPr>
        <p:spPr>
          <a:xfrm>
            <a:off x="1524000" y="1805651"/>
            <a:ext cx="9144000" cy="4100627"/>
          </a:xfrm>
        </p:spPr>
        <p:txBody>
          <a:bodyPr>
            <a:noAutofit/>
          </a:bodyPr>
          <a:lstStyle/>
          <a:p>
            <a:pPr algn="just">
              <a:spcBef>
                <a:spcPts val="0"/>
              </a:spcBef>
            </a:pPr>
            <a:r>
              <a:rPr lang="en-US" sz="4000" dirty="0"/>
              <a:t>This is just to say I have eaten the plums that were in the icebox and which you were probably saving for breakfast. Forgive me they were delicious so sweet and so cold.</a:t>
            </a:r>
          </a:p>
          <a:p>
            <a:pPr algn="just"/>
            <a:endParaRPr lang="fr-FR" sz="3200" dirty="0"/>
          </a:p>
        </p:txBody>
      </p:sp>
    </p:spTree>
    <p:extLst>
      <p:ext uri="{BB962C8B-B14F-4D97-AF65-F5344CB8AC3E}">
        <p14:creationId xmlns:p14="http://schemas.microsoft.com/office/powerpoint/2010/main" val="2417854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p:nvPr>
        </p:nvSpPr>
        <p:spPr>
          <a:xfrm>
            <a:off x="1523999" y="300943"/>
            <a:ext cx="3281265" cy="381963"/>
          </a:xfrm>
        </p:spPr>
        <p:txBody>
          <a:bodyPr>
            <a:normAutofit fontScale="90000"/>
          </a:bodyPr>
          <a:lstStyle/>
          <a:p>
            <a:r>
              <a:rPr lang="fr-FR" sz="1600" dirty="0"/>
              <a:t>S. Crinquand, Aborder un texte littéraire</a:t>
            </a:r>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1"/>
          </p:nvPr>
        </p:nvSpPr>
        <p:spPr>
          <a:xfrm>
            <a:off x="569167" y="765110"/>
            <a:ext cx="11243388" cy="5906277"/>
          </a:xfrm>
        </p:spPr>
        <p:txBody>
          <a:bodyPr numCol="2">
            <a:noAutofit/>
          </a:bodyPr>
          <a:lstStyle/>
          <a:p>
            <a:pPr algn="just">
              <a:lnSpc>
                <a:spcPct val="100000"/>
              </a:lnSpc>
              <a:spcBef>
                <a:spcPts val="0"/>
              </a:spcBef>
            </a:pPr>
            <a:r>
              <a:rPr lang="en-US" sz="3200" dirty="0"/>
              <a:t>This Is Just To Say</a:t>
            </a:r>
          </a:p>
          <a:p>
            <a:pPr algn="just">
              <a:lnSpc>
                <a:spcPct val="100000"/>
              </a:lnSpc>
              <a:spcBef>
                <a:spcPts val="0"/>
              </a:spcBef>
            </a:pPr>
            <a:endParaRPr lang="en-US" sz="3200" dirty="0"/>
          </a:p>
          <a:p>
            <a:pPr algn="just">
              <a:lnSpc>
                <a:spcPct val="100000"/>
              </a:lnSpc>
              <a:spcBef>
                <a:spcPts val="0"/>
              </a:spcBef>
            </a:pPr>
            <a:r>
              <a:rPr lang="en-US" sz="3200" dirty="0"/>
              <a:t>I have eaten</a:t>
            </a:r>
          </a:p>
          <a:p>
            <a:pPr algn="just">
              <a:lnSpc>
                <a:spcPct val="100000"/>
              </a:lnSpc>
              <a:spcBef>
                <a:spcPts val="0"/>
              </a:spcBef>
            </a:pPr>
            <a:r>
              <a:rPr lang="en-US" sz="3200" dirty="0"/>
              <a:t>the plums</a:t>
            </a:r>
          </a:p>
          <a:p>
            <a:pPr algn="just">
              <a:lnSpc>
                <a:spcPct val="100000"/>
              </a:lnSpc>
              <a:spcBef>
                <a:spcPts val="0"/>
              </a:spcBef>
            </a:pPr>
            <a:r>
              <a:rPr lang="en-US" sz="3200" dirty="0"/>
              <a:t>that were in</a:t>
            </a:r>
          </a:p>
          <a:p>
            <a:pPr algn="just">
              <a:lnSpc>
                <a:spcPct val="100000"/>
              </a:lnSpc>
              <a:spcBef>
                <a:spcPts val="0"/>
              </a:spcBef>
            </a:pPr>
            <a:r>
              <a:rPr lang="en-US" sz="3200" dirty="0"/>
              <a:t>the icebox</a:t>
            </a:r>
          </a:p>
          <a:p>
            <a:pPr algn="just">
              <a:lnSpc>
                <a:spcPct val="100000"/>
              </a:lnSpc>
              <a:spcBef>
                <a:spcPts val="0"/>
              </a:spcBef>
            </a:pPr>
            <a:endParaRPr lang="en-US" sz="3200" dirty="0"/>
          </a:p>
          <a:p>
            <a:pPr algn="just">
              <a:lnSpc>
                <a:spcPct val="100000"/>
              </a:lnSpc>
              <a:spcBef>
                <a:spcPts val="0"/>
              </a:spcBef>
            </a:pPr>
            <a:r>
              <a:rPr lang="en-US" sz="3200" dirty="0"/>
              <a:t>and which</a:t>
            </a:r>
          </a:p>
          <a:p>
            <a:pPr algn="just">
              <a:lnSpc>
                <a:spcPct val="100000"/>
              </a:lnSpc>
              <a:spcBef>
                <a:spcPts val="0"/>
              </a:spcBef>
            </a:pPr>
            <a:r>
              <a:rPr lang="en-US" sz="3200" dirty="0"/>
              <a:t>you were probably</a:t>
            </a:r>
          </a:p>
          <a:p>
            <a:pPr algn="just">
              <a:lnSpc>
                <a:spcPct val="100000"/>
              </a:lnSpc>
              <a:spcBef>
                <a:spcPts val="0"/>
              </a:spcBef>
            </a:pPr>
            <a:r>
              <a:rPr lang="en-US" sz="3200" dirty="0"/>
              <a:t>saving</a:t>
            </a:r>
          </a:p>
          <a:p>
            <a:pPr algn="just">
              <a:lnSpc>
                <a:spcPct val="100000"/>
              </a:lnSpc>
              <a:spcBef>
                <a:spcPts val="0"/>
              </a:spcBef>
            </a:pPr>
            <a:r>
              <a:rPr lang="en-US" sz="3200" dirty="0"/>
              <a:t>for breakfast</a:t>
            </a:r>
          </a:p>
          <a:p>
            <a:pPr algn="just">
              <a:lnSpc>
                <a:spcPct val="100000"/>
              </a:lnSpc>
              <a:spcBef>
                <a:spcPts val="0"/>
              </a:spcBef>
            </a:pPr>
            <a:endParaRPr lang="en-US" sz="3200" dirty="0"/>
          </a:p>
          <a:p>
            <a:pPr algn="just">
              <a:lnSpc>
                <a:spcPct val="100000"/>
              </a:lnSpc>
              <a:spcBef>
                <a:spcPts val="0"/>
              </a:spcBef>
            </a:pPr>
            <a:r>
              <a:rPr lang="en-US" sz="3200" dirty="0"/>
              <a:t>Forgive me</a:t>
            </a:r>
          </a:p>
          <a:p>
            <a:pPr algn="just">
              <a:lnSpc>
                <a:spcPct val="100000"/>
              </a:lnSpc>
              <a:spcBef>
                <a:spcPts val="0"/>
              </a:spcBef>
            </a:pPr>
            <a:r>
              <a:rPr lang="en-US" sz="3200" dirty="0"/>
              <a:t>they were delicious</a:t>
            </a:r>
          </a:p>
          <a:p>
            <a:pPr algn="just">
              <a:lnSpc>
                <a:spcPct val="100000"/>
              </a:lnSpc>
              <a:spcBef>
                <a:spcPts val="0"/>
              </a:spcBef>
            </a:pPr>
            <a:r>
              <a:rPr lang="en-US" sz="3200" dirty="0"/>
              <a:t>so sweet</a:t>
            </a:r>
          </a:p>
          <a:p>
            <a:pPr algn="just">
              <a:lnSpc>
                <a:spcPct val="100000"/>
              </a:lnSpc>
              <a:spcBef>
                <a:spcPts val="0"/>
              </a:spcBef>
            </a:pPr>
            <a:r>
              <a:rPr lang="en-US" sz="3200" dirty="0"/>
              <a:t>and so cold</a:t>
            </a:r>
          </a:p>
          <a:p>
            <a:pPr algn="just">
              <a:lnSpc>
                <a:spcPct val="100000"/>
              </a:lnSpc>
              <a:spcBef>
                <a:spcPts val="0"/>
              </a:spcBef>
            </a:pPr>
            <a:endParaRPr lang="en-US" sz="3200" dirty="0"/>
          </a:p>
          <a:p>
            <a:pPr algn="just">
              <a:lnSpc>
                <a:spcPct val="100000"/>
              </a:lnSpc>
              <a:spcBef>
                <a:spcPts val="0"/>
              </a:spcBef>
            </a:pPr>
            <a:r>
              <a:rPr lang="en-US" sz="3200" dirty="0"/>
              <a:t>William Carlos Williams, 1962</a:t>
            </a:r>
          </a:p>
        </p:txBody>
      </p:sp>
    </p:spTree>
    <p:extLst>
      <p:ext uri="{BB962C8B-B14F-4D97-AF65-F5344CB8AC3E}">
        <p14:creationId xmlns:p14="http://schemas.microsoft.com/office/powerpoint/2010/main" val="1314825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idx="4294967295"/>
          </p:nvPr>
        </p:nvSpPr>
        <p:spPr>
          <a:xfrm>
            <a:off x="307910" y="282964"/>
            <a:ext cx="3834882" cy="381000"/>
          </a:xfrm>
        </p:spPr>
        <p:txBody>
          <a:bodyPr>
            <a:normAutofit/>
          </a:bodyPr>
          <a:lstStyle/>
          <a:p>
            <a:r>
              <a:rPr lang="fr-FR" sz="1600" dirty="0"/>
              <a:t>S. Crinquand, Aborder un texte littéraire</a:t>
            </a:r>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4294967295"/>
          </p:nvPr>
        </p:nvSpPr>
        <p:spPr>
          <a:xfrm>
            <a:off x="949325" y="765175"/>
            <a:ext cx="11242675" cy="5905500"/>
          </a:xfrm>
        </p:spPr>
        <p:txBody>
          <a:bodyPr numCol="1">
            <a:noAutofit/>
          </a:bodyPr>
          <a:lstStyle/>
          <a:p>
            <a:pPr algn="just">
              <a:lnSpc>
                <a:spcPct val="100000"/>
              </a:lnSpc>
              <a:spcBef>
                <a:spcPts val="0"/>
              </a:spcBef>
            </a:pPr>
            <a:endParaRPr lang="en-US" sz="3200" dirty="0"/>
          </a:p>
          <a:p>
            <a:pPr algn="just">
              <a:lnSpc>
                <a:spcPct val="100000"/>
              </a:lnSpc>
              <a:spcBef>
                <a:spcPts val="0"/>
              </a:spcBef>
            </a:pPr>
            <a:endParaRPr lang="en-US" sz="3200" dirty="0"/>
          </a:p>
          <a:p>
            <a:pPr algn="just">
              <a:lnSpc>
                <a:spcPct val="100000"/>
              </a:lnSpc>
              <a:spcBef>
                <a:spcPts val="0"/>
              </a:spcBef>
            </a:pPr>
            <a:endParaRPr lang="en-US" sz="3200" dirty="0"/>
          </a:p>
          <a:p>
            <a:pPr marL="0" indent="0" algn="just">
              <a:lnSpc>
                <a:spcPct val="100000"/>
              </a:lnSpc>
              <a:spcBef>
                <a:spcPts val="0"/>
              </a:spcBef>
              <a:buNone/>
            </a:pPr>
            <a:r>
              <a:rPr lang="en-US" sz="3200" dirty="0"/>
              <a:t>					Code</a:t>
            </a:r>
          </a:p>
          <a:p>
            <a:pPr marL="0" indent="0" algn="just">
              <a:lnSpc>
                <a:spcPct val="100000"/>
              </a:lnSpc>
              <a:spcBef>
                <a:spcPts val="0"/>
              </a:spcBef>
              <a:buNone/>
            </a:pPr>
            <a:endParaRPr lang="en-US" sz="3200" dirty="0"/>
          </a:p>
          <a:p>
            <a:pPr marL="0" indent="0" algn="just">
              <a:lnSpc>
                <a:spcPct val="100000"/>
              </a:lnSpc>
              <a:spcBef>
                <a:spcPts val="0"/>
              </a:spcBef>
              <a:buNone/>
            </a:pPr>
            <a:r>
              <a:rPr lang="en-US" sz="3200" dirty="0" err="1"/>
              <a:t>Destinateur</a:t>
            </a:r>
            <a:r>
              <a:rPr lang="en-US" sz="3200" dirty="0"/>
              <a:t>  		         Message			</a:t>
            </a:r>
            <a:r>
              <a:rPr lang="en-US" sz="3200" dirty="0" err="1"/>
              <a:t>Destinataire</a:t>
            </a:r>
            <a:endParaRPr lang="en-US" sz="3200" dirty="0"/>
          </a:p>
          <a:p>
            <a:pPr marL="0" indent="0" algn="just">
              <a:lnSpc>
                <a:spcPct val="100000"/>
              </a:lnSpc>
              <a:spcBef>
                <a:spcPts val="0"/>
              </a:spcBef>
              <a:buNone/>
            </a:pPr>
            <a:endParaRPr lang="en-US" sz="3200" dirty="0"/>
          </a:p>
          <a:p>
            <a:pPr marL="0" indent="0" algn="just">
              <a:lnSpc>
                <a:spcPct val="100000"/>
              </a:lnSpc>
              <a:spcBef>
                <a:spcPts val="0"/>
              </a:spcBef>
              <a:buNone/>
            </a:pPr>
            <a:r>
              <a:rPr lang="en-US" sz="3200" dirty="0"/>
              <a:t>					Contact</a:t>
            </a:r>
          </a:p>
          <a:p>
            <a:pPr marL="0" indent="0" algn="just">
              <a:lnSpc>
                <a:spcPct val="100000"/>
              </a:lnSpc>
              <a:spcBef>
                <a:spcPts val="0"/>
              </a:spcBef>
              <a:buNone/>
            </a:pPr>
            <a:r>
              <a:rPr lang="en-US" sz="3200" dirty="0"/>
              <a:t>					</a:t>
            </a:r>
            <a:r>
              <a:rPr lang="en-US" sz="3200" dirty="0" err="1"/>
              <a:t>Contexte</a:t>
            </a:r>
            <a:endParaRPr lang="en-US" sz="3200" dirty="0"/>
          </a:p>
        </p:txBody>
      </p:sp>
      <p:sp>
        <p:nvSpPr>
          <p:cNvPr id="4" name="Flèche : gauche 3">
            <a:extLst>
              <a:ext uri="{FF2B5EF4-FFF2-40B4-BE49-F238E27FC236}">
                <a16:creationId xmlns:a16="http://schemas.microsoft.com/office/drawing/2014/main" id="{556A7420-CCEB-4C80-BCE3-5DFF82764BBC}"/>
              </a:ext>
            </a:extLst>
          </p:cNvPr>
          <p:cNvSpPr/>
          <p:nvPr/>
        </p:nvSpPr>
        <p:spPr>
          <a:xfrm>
            <a:off x="3638939" y="3429000"/>
            <a:ext cx="718457" cy="37733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 haut 4">
            <a:extLst>
              <a:ext uri="{FF2B5EF4-FFF2-40B4-BE49-F238E27FC236}">
                <a16:creationId xmlns:a16="http://schemas.microsoft.com/office/drawing/2014/main" id="{BE166B2B-3666-41C0-AF58-78099C973FA3}"/>
              </a:ext>
            </a:extLst>
          </p:cNvPr>
          <p:cNvSpPr/>
          <p:nvPr/>
        </p:nvSpPr>
        <p:spPr>
          <a:xfrm flipH="1">
            <a:off x="5979827" y="2757753"/>
            <a:ext cx="232346" cy="48463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 droite 5">
            <a:extLst>
              <a:ext uri="{FF2B5EF4-FFF2-40B4-BE49-F238E27FC236}">
                <a16:creationId xmlns:a16="http://schemas.microsoft.com/office/drawing/2014/main" id="{F072BAE0-D1AA-4335-A818-E3D41D4BA32F}"/>
              </a:ext>
            </a:extLst>
          </p:cNvPr>
          <p:cNvSpPr/>
          <p:nvPr/>
        </p:nvSpPr>
        <p:spPr>
          <a:xfrm>
            <a:off x="7669763" y="3428998"/>
            <a:ext cx="793102" cy="3773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 bas 6">
            <a:extLst>
              <a:ext uri="{FF2B5EF4-FFF2-40B4-BE49-F238E27FC236}">
                <a16:creationId xmlns:a16="http://schemas.microsoft.com/office/drawing/2014/main" id="{681229A1-608E-4DCA-916D-D5B2D69C2D29}"/>
              </a:ext>
            </a:extLst>
          </p:cNvPr>
          <p:cNvSpPr/>
          <p:nvPr/>
        </p:nvSpPr>
        <p:spPr>
          <a:xfrm>
            <a:off x="5989797" y="3717925"/>
            <a:ext cx="232346" cy="4846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courbe vers la droite 7">
            <a:extLst>
              <a:ext uri="{FF2B5EF4-FFF2-40B4-BE49-F238E27FC236}">
                <a16:creationId xmlns:a16="http://schemas.microsoft.com/office/drawing/2014/main" id="{E851C671-C0B0-4DE1-A1EF-4168E4AF12DC}"/>
              </a:ext>
            </a:extLst>
          </p:cNvPr>
          <p:cNvSpPr/>
          <p:nvPr/>
        </p:nvSpPr>
        <p:spPr>
          <a:xfrm>
            <a:off x="5014976" y="3960241"/>
            <a:ext cx="317241" cy="9302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Flèche : courbe vers la gauche 9">
            <a:extLst>
              <a:ext uri="{FF2B5EF4-FFF2-40B4-BE49-F238E27FC236}">
                <a16:creationId xmlns:a16="http://schemas.microsoft.com/office/drawing/2014/main" id="{3B0A487E-5BFC-4F92-8A1B-8438D89A42A3}"/>
              </a:ext>
            </a:extLst>
          </p:cNvPr>
          <p:cNvSpPr/>
          <p:nvPr/>
        </p:nvSpPr>
        <p:spPr>
          <a:xfrm>
            <a:off x="6764694" y="3331029"/>
            <a:ext cx="401216" cy="48463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743893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idx="4294967295"/>
          </p:nvPr>
        </p:nvSpPr>
        <p:spPr>
          <a:xfrm>
            <a:off x="307910" y="282964"/>
            <a:ext cx="3834882" cy="381000"/>
          </a:xfrm>
        </p:spPr>
        <p:txBody>
          <a:bodyPr>
            <a:normAutofit/>
          </a:bodyPr>
          <a:lstStyle/>
          <a:p>
            <a:r>
              <a:rPr lang="fr-FR" sz="1600" dirty="0"/>
              <a:t>S. Crinquand, Aborder un texte littéraire</a:t>
            </a:r>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4294967295"/>
          </p:nvPr>
        </p:nvSpPr>
        <p:spPr>
          <a:xfrm>
            <a:off x="949325" y="765175"/>
            <a:ext cx="11242675" cy="5905500"/>
          </a:xfrm>
        </p:spPr>
        <p:txBody>
          <a:bodyPr numCol="1">
            <a:noAutofit/>
          </a:bodyPr>
          <a:lstStyle/>
          <a:p>
            <a:pPr algn="just">
              <a:lnSpc>
                <a:spcPct val="100000"/>
              </a:lnSpc>
              <a:spcBef>
                <a:spcPts val="0"/>
              </a:spcBef>
            </a:pPr>
            <a:endParaRPr lang="en-US" sz="3200" dirty="0"/>
          </a:p>
          <a:p>
            <a:pPr algn="just">
              <a:lnSpc>
                <a:spcPct val="100000"/>
              </a:lnSpc>
              <a:spcBef>
                <a:spcPts val="0"/>
              </a:spcBef>
            </a:pPr>
            <a:endParaRPr lang="en-US" sz="3200" dirty="0"/>
          </a:p>
          <a:p>
            <a:pPr algn="just">
              <a:lnSpc>
                <a:spcPct val="100000"/>
              </a:lnSpc>
              <a:spcBef>
                <a:spcPts val="0"/>
              </a:spcBef>
            </a:pPr>
            <a:endParaRPr lang="en-US" sz="3200" dirty="0"/>
          </a:p>
          <a:p>
            <a:pPr marL="0" indent="0" algn="just">
              <a:lnSpc>
                <a:spcPct val="100000"/>
              </a:lnSpc>
              <a:spcBef>
                <a:spcPts val="0"/>
              </a:spcBef>
              <a:buNone/>
            </a:pPr>
            <a:r>
              <a:rPr lang="en-US" sz="3200" dirty="0"/>
              <a:t>					Code</a:t>
            </a:r>
          </a:p>
          <a:p>
            <a:pPr marL="0" indent="0" algn="just">
              <a:lnSpc>
                <a:spcPct val="100000"/>
              </a:lnSpc>
              <a:spcBef>
                <a:spcPts val="0"/>
              </a:spcBef>
              <a:buNone/>
            </a:pPr>
            <a:r>
              <a:rPr lang="en-US" sz="3200" dirty="0"/>
              <a:t>                                       </a:t>
            </a:r>
            <a:r>
              <a:rPr lang="en-US" sz="1600" dirty="0" err="1"/>
              <a:t>métalinguistique</a:t>
            </a:r>
            <a:r>
              <a:rPr lang="en-US" sz="1600" dirty="0"/>
              <a:t>                 </a:t>
            </a:r>
            <a:r>
              <a:rPr lang="en-US" sz="1600" dirty="0" err="1"/>
              <a:t>poétique</a:t>
            </a:r>
            <a:endParaRPr lang="en-US" sz="3200" dirty="0"/>
          </a:p>
          <a:p>
            <a:pPr marL="0" indent="0" algn="just">
              <a:lnSpc>
                <a:spcPct val="100000"/>
              </a:lnSpc>
              <a:spcBef>
                <a:spcPts val="0"/>
              </a:spcBef>
              <a:buNone/>
            </a:pPr>
            <a:r>
              <a:rPr lang="en-US" sz="3200" dirty="0" err="1"/>
              <a:t>Destinateur</a:t>
            </a:r>
            <a:r>
              <a:rPr lang="en-US" sz="3200" dirty="0"/>
              <a:t>  		         Message			</a:t>
            </a:r>
            <a:r>
              <a:rPr lang="en-US" sz="3200" dirty="0" err="1"/>
              <a:t>Destinataire</a:t>
            </a:r>
            <a:endParaRPr lang="en-US" sz="3200" dirty="0"/>
          </a:p>
          <a:p>
            <a:pPr marL="0" indent="0" algn="just">
              <a:lnSpc>
                <a:spcPct val="100000"/>
              </a:lnSpc>
              <a:spcBef>
                <a:spcPts val="0"/>
              </a:spcBef>
              <a:buNone/>
            </a:pPr>
            <a:r>
              <a:rPr lang="en-US" sz="3200" dirty="0"/>
              <a:t>                           </a:t>
            </a:r>
            <a:r>
              <a:rPr lang="en-US" sz="1400" dirty="0"/>
              <a:t>expressive                                                    </a:t>
            </a:r>
            <a:r>
              <a:rPr lang="en-US" sz="1400" dirty="0" err="1"/>
              <a:t>phatique</a:t>
            </a:r>
            <a:r>
              <a:rPr lang="en-US" sz="1400" dirty="0"/>
              <a:t>                 conative</a:t>
            </a:r>
            <a:endParaRPr lang="en-US" sz="3200" dirty="0"/>
          </a:p>
          <a:p>
            <a:pPr marL="0" indent="0" algn="just">
              <a:lnSpc>
                <a:spcPct val="100000"/>
              </a:lnSpc>
              <a:spcBef>
                <a:spcPts val="0"/>
              </a:spcBef>
              <a:buNone/>
            </a:pPr>
            <a:r>
              <a:rPr lang="en-US" sz="3200" dirty="0"/>
              <a:t>			</a:t>
            </a:r>
            <a:r>
              <a:rPr lang="en-US" sz="1600" dirty="0" err="1"/>
              <a:t>référentielle</a:t>
            </a:r>
            <a:r>
              <a:rPr lang="en-US" sz="3200" dirty="0"/>
              <a:t>	Contact</a:t>
            </a:r>
          </a:p>
          <a:p>
            <a:pPr marL="0" indent="0" algn="just">
              <a:lnSpc>
                <a:spcPct val="100000"/>
              </a:lnSpc>
              <a:spcBef>
                <a:spcPts val="0"/>
              </a:spcBef>
              <a:buNone/>
            </a:pPr>
            <a:r>
              <a:rPr lang="en-US" sz="3200" dirty="0"/>
              <a:t>					</a:t>
            </a:r>
            <a:r>
              <a:rPr lang="en-US" sz="3200" dirty="0" err="1"/>
              <a:t>Contexte</a:t>
            </a:r>
            <a:endParaRPr lang="en-US" sz="3200" dirty="0"/>
          </a:p>
        </p:txBody>
      </p:sp>
      <p:sp>
        <p:nvSpPr>
          <p:cNvPr id="4" name="Flèche : gauche 3">
            <a:extLst>
              <a:ext uri="{FF2B5EF4-FFF2-40B4-BE49-F238E27FC236}">
                <a16:creationId xmlns:a16="http://schemas.microsoft.com/office/drawing/2014/main" id="{556A7420-CCEB-4C80-BCE3-5DFF82764BBC}"/>
              </a:ext>
            </a:extLst>
          </p:cNvPr>
          <p:cNvSpPr/>
          <p:nvPr/>
        </p:nvSpPr>
        <p:spPr>
          <a:xfrm>
            <a:off x="3638939" y="3429000"/>
            <a:ext cx="718457" cy="37733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 haut 4">
            <a:extLst>
              <a:ext uri="{FF2B5EF4-FFF2-40B4-BE49-F238E27FC236}">
                <a16:creationId xmlns:a16="http://schemas.microsoft.com/office/drawing/2014/main" id="{BE166B2B-3666-41C0-AF58-78099C973FA3}"/>
              </a:ext>
            </a:extLst>
          </p:cNvPr>
          <p:cNvSpPr/>
          <p:nvPr/>
        </p:nvSpPr>
        <p:spPr>
          <a:xfrm flipH="1">
            <a:off x="5979827" y="2757753"/>
            <a:ext cx="232346" cy="48463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 droite 5">
            <a:extLst>
              <a:ext uri="{FF2B5EF4-FFF2-40B4-BE49-F238E27FC236}">
                <a16:creationId xmlns:a16="http://schemas.microsoft.com/office/drawing/2014/main" id="{F072BAE0-D1AA-4335-A818-E3D41D4BA32F}"/>
              </a:ext>
            </a:extLst>
          </p:cNvPr>
          <p:cNvSpPr/>
          <p:nvPr/>
        </p:nvSpPr>
        <p:spPr>
          <a:xfrm>
            <a:off x="7669763" y="3428998"/>
            <a:ext cx="793102" cy="3773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 bas 6">
            <a:extLst>
              <a:ext uri="{FF2B5EF4-FFF2-40B4-BE49-F238E27FC236}">
                <a16:creationId xmlns:a16="http://schemas.microsoft.com/office/drawing/2014/main" id="{681229A1-608E-4DCA-916D-D5B2D69C2D29}"/>
              </a:ext>
            </a:extLst>
          </p:cNvPr>
          <p:cNvSpPr/>
          <p:nvPr/>
        </p:nvSpPr>
        <p:spPr>
          <a:xfrm>
            <a:off x="5989797" y="3717925"/>
            <a:ext cx="232346" cy="4846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courbe vers la droite 7">
            <a:extLst>
              <a:ext uri="{FF2B5EF4-FFF2-40B4-BE49-F238E27FC236}">
                <a16:creationId xmlns:a16="http://schemas.microsoft.com/office/drawing/2014/main" id="{E851C671-C0B0-4DE1-A1EF-4168E4AF12DC}"/>
              </a:ext>
            </a:extLst>
          </p:cNvPr>
          <p:cNvSpPr/>
          <p:nvPr/>
        </p:nvSpPr>
        <p:spPr>
          <a:xfrm>
            <a:off x="5014976" y="3960241"/>
            <a:ext cx="317241" cy="9302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Flèche : courbe vers la gauche 9">
            <a:extLst>
              <a:ext uri="{FF2B5EF4-FFF2-40B4-BE49-F238E27FC236}">
                <a16:creationId xmlns:a16="http://schemas.microsoft.com/office/drawing/2014/main" id="{3B0A487E-5BFC-4F92-8A1B-8438D89A42A3}"/>
              </a:ext>
            </a:extLst>
          </p:cNvPr>
          <p:cNvSpPr/>
          <p:nvPr/>
        </p:nvSpPr>
        <p:spPr>
          <a:xfrm>
            <a:off x="6764694" y="3331029"/>
            <a:ext cx="401216" cy="48463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604695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idx="4294967295"/>
          </p:nvPr>
        </p:nvSpPr>
        <p:spPr>
          <a:xfrm>
            <a:off x="186612" y="301625"/>
            <a:ext cx="3163078" cy="381000"/>
          </a:xfrm>
        </p:spPr>
        <p:txBody>
          <a:bodyPr>
            <a:normAutofit fontScale="90000"/>
          </a:bodyPr>
          <a:lstStyle/>
          <a:p>
            <a:r>
              <a:rPr lang="fr-FR" sz="1600"/>
              <a:t>S. Crinquand, Aborder un texte littéraire</a:t>
            </a:r>
            <a:endParaRPr lang="fr-FR" sz="1600" dirty="0"/>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4294967295"/>
          </p:nvPr>
        </p:nvSpPr>
        <p:spPr>
          <a:xfrm>
            <a:off x="949325" y="765175"/>
            <a:ext cx="11242675" cy="5905500"/>
          </a:xfrm>
        </p:spPr>
        <p:txBody>
          <a:bodyPr numCol="1">
            <a:noAutofit/>
          </a:bodyPr>
          <a:lstStyle/>
          <a:p>
            <a:pPr algn="just">
              <a:lnSpc>
                <a:spcPct val="100000"/>
              </a:lnSpc>
              <a:spcBef>
                <a:spcPts val="0"/>
              </a:spcBef>
            </a:pPr>
            <a:endParaRPr lang="en-US" sz="3200" dirty="0"/>
          </a:p>
          <a:p>
            <a:pPr algn="just">
              <a:lnSpc>
                <a:spcPct val="100000"/>
              </a:lnSpc>
              <a:spcBef>
                <a:spcPts val="0"/>
              </a:spcBef>
            </a:pPr>
            <a:endParaRPr lang="en-US" sz="3200" dirty="0"/>
          </a:p>
          <a:p>
            <a:pPr algn="just">
              <a:lnSpc>
                <a:spcPct val="100000"/>
              </a:lnSpc>
              <a:spcBef>
                <a:spcPts val="0"/>
              </a:spcBef>
            </a:pPr>
            <a:r>
              <a:rPr lang="en-US" sz="3200" dirty="0"/>
              <a:t>“</a:t>
            </a:r>
            <a:r>
              <a:rPr lang="en-US" sz="3200" dirty="0" err="1"/>
              <a:t>L’illusion</a:t>
            </a:r>
            <a:r>
              <a:rPr lang="en-US" sz="3200" dirty="0"/>
              <a:t> de </a:t>
            </a:r>
            <a:r>
              <a:rPr lang="en-US" sz="3200" dirty="0" err="1"/>
              <a:t>personne</a:t>
            </a:r>
            <a:r>
              <a:rPr lang="en-US" sz="3200" dirty="0"/>
              <a:t>” (Vincent </a:t>
            </a:r>
            <a:r>
              <a:rPr lang="en-US" sz="3200" dirty="0" err="1"/>
              <a:t>Jouve</a:t>
            </a:r>
            <a:r>
              <a:rPr lang="en-US" sz="3200" dirty="0"/>
              <a:t>, “</a:t>
            </a:r>
            <a:r>
              <a:rPr lang="en-US" sz="3200" dirty="0" err="1"/>
              <a:t>L’effet-personnage</a:t>
            </a:r>
            <a:r>
              <a:rPr lang="en-US" sz="3200" dirty="0"/>
              <a:t>”)</a:t>
            </a:r>
          </a:p>
          <a:p>
            <a:pPr marL="0" indent="0" algn="just">
              <a:lnSpc>
                <a:spcPct val="100000"/>
              </a:lnSpc>
              <a:spcBef>
                <a:spcPts val="0"/>
              </a:spcBef>
              <a:buNone/>
            </a:pPr>
            <a:endParaRPr lang="en-US" sz="3200" dirty="0"/>
          </a:p>
          <a:p>
            <a:pPr marL="0" indent="0" algn="just">
              <a:lnSpc>
                <a:spcPct val="100000"/>
              </a:lnSpc>
              <a:spcBef>
                <a:spcPts val="0"/>
              </a:spcBef>
              <a:buNone/>
            </a:pPr>
            <a:endParaRPr lang="en-US" sz="3200" dirty="0"/>
          </a:p>
          <a:p>
            <a:pPr marL="0" indent="0" algn="just">
              <a:lnSpc>
                <a:spcPct val="100000"/>
              </a:lnSpc>
              <a:spcBef>
                <a:spcPts val="0"/>
              </a:spcBef>
              <a:buNone/>
            </a:pPr>
            <a:endParaRPr lang="en-US" sz="3200" dirty="0"/>
          </a:p>
          <a:p>
            <a:pPr marL="0" indent="0" algn="just">
              <a:lnSpc>
                <a:spcPct val="100000"/>
              </a:lnSpc>
              <a:spcBef>
                <a:spcPts val="0"/>
              </a:spcBef>
              <a:buNone/>
            </a:pPr>
            <a:endParaRPr lang="en-US" sz="3200" dirty="0"/>
          </a:p>
          <a:p>
            <a:pPr lvl="4" algn="just">
              <a:lnSpc>
                <a:spcPct val="100000"/>
              </a:lnSpc>
              <a:spcBef>
                <a:spcPts val="0"/>
              </a:spcBef>
            </a:pPr>
            <a:r>
              <a:rPr lang="en-US" sz="3200" dirty="0"/>
              <a:t>“un vivant sans </a:t>
            </a:r>
            <a:r>
              <a:rPr lang="en-US" sz="3200" dirty="0" err="1"/>
              <a:t>entrailles</a:t>
            </a:r>
            <a:r>
              <a:rPr lang="en-US" sz="3200" dirty="0"/>
              <a:t>” Paul Valéry</a:t>
            </a:r>
          </a:p>
          <a:p>
            <a:pPr marL="0" indent="0" algn="just">
              <a:lnSpc>
                <a:spcPct val="100000"/>
              </a:lnSpc>
              <a:spcBef>
                <a:spcPts val="0"/>
              </a:spcBef>
              <a:buNone/>
            </a:pPr>
            <a:r>
              <a:rPr lang="en-US" sz="3200" dirty="0"/>
              <a:t>		</a:t>
            </a:r>
          </a:p>
        </p:txBody>
      </p:sp>
    </p:spTree>
    <p:extLst>
      <p:ext uri="{BB962C8B-B14F-4D97-AF65-F5344CB8AC3E}">
        <p14:creationId xmlns:p14="http://schemas.microsoft.com/office/powerpoint/2010/main" val="1577703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idx="4294967295"/>
          </p:nvPr>
        </p:nvSpPr>
        <p:spPr>
          <a:xfrm>
            <a:off x="186612" y="301625"/>
            <a:ext cx="3163078" cy="381000"/>
          </a:xfrm>
        </p:spPr>
        <p:txBody>
          <a:bodyPr>
            <a:normAutofit fontScale="90000"/>
          </a:bodyPr>
          <a:lstStyle/>
          <a:p>
            <a:r>
              <a:rPr lang="fr-FR" sz="1600"/>
              <a:t>S. Crinquand, Aborder un texte littéraire</a:t>
            </a:r>
            <a:endParaRPr lang="fr-FR" sz="1600" dirty="0"/>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4294967295"/>
          </p:nvPr>
        </p:nvSpPr>
        <p:spPr>
          <a:xfrm>
            <a:off x="949325" y="765175"/>
            <a:ext cx="11242675" cy="5905500"/>
          </a:xfrm>
        </p:spPr>
        <p:txBody>
          <a:bodyPr numCol="1">
            <a:noAutofit/>
          </a:bodyPr>
          <a:lstStyle/>
          <a:p>
            <a:pPr algn="just">
              <a:lnSpc>
                <a:spcPct val="100000"/>
              </a:lnSpc>
              <a:spcBef>
                <a:spcPts val="0"/>
              </a:spcBef>
            </a:pPr>
            <a:endParaRPr lang="en-US" sz="3200" dirty="0"/>
          </a:p>
          <a:p>
            <a:pPr algn="just">
              <a:lnSpc>
                <a:spcPct val="100000"/>
              </a:lnSpc>
              <a:spcBef>
                <a:spcPts val="0"/>
              </a:spcBef>
            </a:pPr>
            <a:endParaRPr lang="en-US" sz="3200" dirty="0"/>
          </a:p>
          <a:p>
            <a:pPr algn="just">
              <a:lnSpc>
                <a:spcPct val="100000"/>
              </a:lnSpc>
              <a:spcBef>
                <a:spcPts val="0"/>
              </a:spcBef>
            </a:pPr>
            <a:r>
              <a:rPr lang="en-US" sz="3200" dirty="0"/>
              <a:t>“limited narrator”</a:t>
            </a:r>
          </a:p>
          <a:p>
            <a:pPr marL="0" indent="0" algn="just">
              <a:lnSpc>
                <a:spcPct val="100000"/>
              </a:lnSpc>
              <a:spcBef>
                <a:spcPts val="0"/>
              </a:spcBef>
              <a:buNone/>
            </a:pPr>
            <a:endParaRPr lang="en-US" sz="3200" dirty="0"/>
          </a:p>
          <a:p>
            <a:pPr marL="0" indent="0" algn="just">
              <a:lnSpc>
                <a:spcPct val="100000"/>
              </a:lnSpc>
              <a:spcBef>
                <a:spcPts val="0"/>
              </a:spcBef>
              <a:buNone/>
            </a:pPr>
            <a:endParaRPr lang="en-US" sz="3200" dirty="0"/>
          </a:p>
          <a:p>
            <a:pPr algn="just">
              <a:lnSpc>
                <a:spcPct val="100000"/>
              </a:lnSpc>
              <a:spcBef>
                <a:spcPts val="0"/>
              </a:spcBef>
            </a:pPr>
            <a:r>
              <a:rPr lang="en-US" sz="3200" dirty="0"/>
              <a:t>“Reliable” vs “unreliable narrator”</a:t>
            </a:r>
          </a:p>
          <a:p>
            <a:pPr marL="0" indent="0" algn="just">
              <a:lnSpc>
                <a:spcPct val="100000"/>
              </a:lnSpc>
              <a:spcBef>
                <a:spcPts val="0"/>
              </a:spcBef>
              <a:buNone/>
            </a:pPr>
            <a:endParaRPr lang="en-US" sz="3200" dirty="0"/>
          </a:p>
        </p:txBody>
      </p:sp>
    </p:spTree>
    <p:extLst>
      <p:ext uri="{BB962C8B-B14F-4D97-AF65-F5344CB8AC3E}">
        <p14:creationId xmlns:p14="http://schemas.microsoft.com/office/powerpoint/2010/main" val="3757274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703744-9AAE-4187-A757-DCED2FD536D0}"/>
              </a:ext>
            </a:extLst>
          </p:cNvPr>
          <p:cNvSpPr>
            <a:spLocks noGrp="1"/>
          </p:cNvSpPr>
          <p:nvPr>
            <p:ph type="ctrTitle" idx="4294967295"/>
          </p:nvPr>
        </p:nvSpPr>
        <p:spPr>
          <a:xfrm>
            <a:off x="186612" y="301625"/>
            <a:ext cx="3163078" cy="381000"/>
          </a:xfrm>
        </p:spPr>
        <p:txBody>
          <a:bodyPr>
            <a:normAutofit fontScale="90000"/>
          </a:bodyPr>
          <a:lstStyle/>
          <a:p>
            <a:r>
              <a:rPr lang="fr-FR" sz="1600"/>
              <a:t>S. Crinquand, Aborder un texte littéraire</a:t>
            </a:r>
            <a:endParaRPr lang="fr-FR" sz="1600" dirty="0"/>
          </a:p>
        </p:txBody>
      </p:sp>
      <p:sp>
        <p:nvSpPr>
          <p:cNvPr id="3" name="Sous-titre 2">
            <a:extLst>
              <a:ext uri="{FF2B5EF4-FFF2-40B4-BE49-F238E27FC236}">
                <a16:creationId xmlns:a16="http://schemas.microsoft.com/office/drawing/2014/main" id="{EEF689C7-3773-4E39-9AE2-F4BF85AF9803}"/>
              </a:ext>
            </a:extLst>
          </p:cNvPr>
          <p:cNvSpPr>
            <a:spLocks noGrp="1"/>
          </p:cNvSpPr>
          <p:nvPr>
            <p:ph type="subTitle" idx="4294967295"/>
          </p:nvPr>
        </p:nvSpPr>
        <p:spPr>
          <a:xfrm>
            <a:off x="949325" y="1763485"/>
            <a:ext cx="11242675" cy="4907189"/>
          </a:xfrm>
        </p:spPr>
        <p:txBody>
          <a:bodyPr numCol="1">
            <a:noAutofit/>
          </a:bodyPr>
          <a:lstStyle/>
          <a:p>
            <a:pPr algn="just">
              <a:lnSpc>
                <a:spcPct val="100000"/>
              </a:lnSpc>
              <a:spcBef>
                <a:spcPts val="0"/>
              </a:spcBef>
            </a:pPr>
            <a:endParaRPr lang="en-US" sz="3200" dirty="0"/>
          </a:p>
          <a:p>
            <a:pPr algn="just">
              <a:lnSpc>
                <a:spcPct val="100000"/>
              </a:lnSpc>
              <a:spcBef>
                <a:spcPts val="0"/>
              </a:spcBef>
            </a:pPr>
            <a:r>
              <a:rPr lang="en-US" sz="3200" dirty="0" err="1"/>
              <a:t>Narrateur</a:t>
            </a:r>
            <a:r>
              <a:rPr lang="en-US" sz="3200" dirty="0"/>
              <a:t> </a:t>
            </a:r>
            <a:r>
              <a:rPr lang="en-US" sz="3200" dirty="0" err="1"/>
              <a:t>homodiégétique</a:t>
            </a:r>
            <a:endParaRPr lang="en-US" sz="3200" dirty="0"/>
          </a:p>
          <a:p>
            <a:pPr algn="just">
              <a:lnSpc>
                <a:spcPct val="100000"/>
              </a:lnSpc>
              <a:spcBef>
                <a:spcPts val="0"/>
              </a:spcBef>
            </a:pPr>
            <a:endParaRPr lang="en-US" sz="3200" dirty="0"/>
          </a:p>
          <a:p>
            <a:pPr lvl="1" algn="just">
              <a:lnSpc>
                <a:spcPct val="100000"/>
              </a:lnSpc>
              <a:spcBef>
                <a:spcPts val="0"/>
              </a:spcBef>
            </a:pPr>
            <a:r>
              <a:rPr lang="en-US" sz="3200" dirty="0" err="1"/>
              <a:t>Narrateur</a:t>
            </a:r>
            <a:r>
              <a:rPr lang="en-US" sz="3200" dirty="0"/>
              <a:t> </a:t>
            </a:r>
            <a:r>
              <a:rPr lang="en-US" sz="3200" dirty="0" err="1"/>
              <a:t>autodiégétique</a:t>
            </a:r>
            <a:endParaRPr lang="en-US" sz="3200" dirty="0"/>
          </a:p>
          <a:p>
            <a:pPr algn="just">
              <a:lnSpc>
                <a:spcPct val="100000"/>
              </a:lnSpc>
              <a:spcBef>
                <a:spcPts val="0"/>
              </a:spcBef>
            </a:pPr>
            <a:endParaRPr lang="en-US" sz="3200" dirty="0"/>
          </a:p>
          <a:p>
            <a:pPr lvl="2" algn="just">
              <a:lnSpc>
                <a:spcPct val="100000"/>
              </a:lnSpc>
              <a:spcBef>
                <a:spcPts val="0"/>
              </a:spcBef>
            </a:pPr>
            <a:r>
              <a:rPr lang="en-US" sz="3200" dirty="0" err="1"/>
              <a:t>Narrateur</a:t>
            </a:r>
            <a:r>
              <a:rPr lang="en-US" sz="3200" dirty="0"/>
              <a:t> </a:t>
            </a:r>
            <a:r>
              <a:rPr lang="en-US" sz="3200" dirty="0" err="1"/>
              <a:t>hétérodiégétique</a:t>
            </a:r>
            <a:endParaRPr lang="en-US" sz="3200" dirty="0"/>
          </a:p>
        </p:txBody>
      </p:sp>
    </p:spTree>
    <p:extLst>
      <p:ext uri="{BB962C8B-B14F-4D97-AF65-F5344CB8AC3E}">
        <p14:creationId xmlns:p14="http://schemas.microsoft.com/office/powerpoint/2010/main" val="154799121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TotalTime>
  <Words>964</Words>
  <Application>Microsoft Office PowerPoint</Application>
  <PresentationFormat>Grand écran</PresentationFormat>
  <Paragraphs>113</Paragraphs>
  <Slides>17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Calibri</vt:lpstr>
      <vt:lpstr>Calibri Light</vt:lpstr>
      <vt:lpstr>Thème Office</vt:lpstr>
      <vt:lpstr>S. Crinquand, Aborder un texte littéraire</vt:lpstr>
      <vt:lpstr>S. Crinquand, Aborder un texte littéraire</vt:lpstr>
      <vt:lpstr>S. Crinquand, Aborder un texte littéraire</vt:lpstr>
      <vt:lpstr>S. Crinquand, Aborder un texte littéraire</vt:lpstr>
      <vt:lpstr>S. Crinquand, Aborder un texte littéraire</vt:lpstr>
      <vt:lpstr>S. Crinquand, Aborder un texte littéraire</vt:lpstr>
      <vt:lpstr>S. Crinquand, Aborder un texte littéraire</vt:lpstr>
      <vt:lpstr>S. Crinquand, Aborder un texte littéraire</vt:lpstr>
      <vt:lpstr>S. Crinquand, Aborder un texte littéraire</vt:lpstr>
      <vt:lpstr>S. Crinquand, Aborder un texte littéraire</vt:lpstr>
      <vt:lpstr>S. Crinquand, Aborder un texte littéraire</vt:lpstr>
      <vt:lpstr>S. Crinquand, Aborder un texte littéraire</vt:lpstr>
      <vt:lpstr>S. Crinquand, Aborder un texte littéraire</vt:lpstr>
      <vt:lpstr>S. Crinquand, Aborder un texte littéraire</vt:lpstr>
      <vt:lpstr>S. Crinquand, Aborder un texte littéraire</vt:lpstr>
      <vt:lpstr>S. Crinquand, Aborder un texte littéraire</vt:lpstr>
      <vt:lpstr>S. Crinquand, Aborder un texte littéraire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 Crinquand, Enseigner la littérature</dc:title>
  <dc:creator>Sylvie Crinquand</dc:creator>
  <cp:lastModifiedBy>Sylvie Crinquand</cp:lastModifiedBy>
  <cp:revision>32</cp:revision>
  <dcterms:created xsi:type="dcterms:W3CDTF">2019-10-03T10:22:02Z</dcterms:created>
  <dcterms:modified xsi:type="dcterms:W3CDTF">2019-10-17T13:11:13Z</dcterms:modified>
</cp:coreProperties>
</file>