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4" r:id="rId6"/>
    <p:sldId id="265" r:id="rId7"/>
    <p:sldId id="273" r:id="rId8"/>
    <p:sldId id="262" r:id="rId9"/>
    <p:sldId id="266" r:id="rId10"/>
    <p:sldId id="269" r:id="rId11"/>
    <p:sldId id="270" r:id="rId12"/>
    <p:sldId id="271" r:id="rId13"/>
    <p:sldId id="272" r:id="rId14"/>
    <p:sldId id="289" r:id="rId15"/>
    <p:sldId id="274" r:id="rId16"/>
    <p:sldId id="276" r:id="rId17"/>
    <p:sldId id="275" r:id="rId18"/>
    <p:sldId id="277" r:id="rId19"/>
    <p:sldId id="282" r:id="rId20"/>
    <p:sldId id="286" r:id="rId21"/>
    <p:sldId id="287" r:id="rId22"/>
    <p:sldId id="279" r:id="rId23"/>
    <p:sldId id="280" r:id="rId24"/>
    <p:sldId id="281" r:id="rId25"/>
    <p:sldId id="288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5443B-888D-401E-B792-025F4917A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A5B708-5D20-4CD5-994A-12C61A109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44E591-27FB-4A0D-ADBD-4ED584BB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8AFCDC-C0C8-4A72-A094-64014DCF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CE56BC-365F-4769-A73E-5E1C7F8A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38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52E02-98AB-423F-9E68-891261AC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2748A2-45DA-46F5-893B-397103FC8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625BA-0D62-4D24-8772-5F861E65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24A5CD-171F-4593-B8CA-702801D9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75C50A-FEE2-42DB-831D-9CCA68DC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7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8D3DB7F-69FE-4ABD-A63C-B23414836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0EECE1-1A26-419C-BD8D-EC228E8E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3BB868-A7A1-4B5D-B2F0-75E48270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5CF4E-0F7B-4AF3-90A8-F991C0CD6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FAE5AF-236E-4E5F-A155-411B5D28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8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DB129-9ED6-4B70-95EE-AFA7A7057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775D1-BB25-42F4-AE63-03A65210B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0CE465-E5D6-44FC-9E2E-B3AB1264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00307B-F20F-43D3-A4C1-297EF06A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19BB80-ED64-4816-8BEE-7692DD50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39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52423-B38D-44D9-A683-31A9A948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525582-A8D5-4C67-BB59-FAD3BF4AE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225417-1D67-465A-91DC-769A1C79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5998BB-3807-4B8D-A50F-8A94701D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68EAEC-284F-439A-8698-8F2DB20F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1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EA30E-89EC-473E-BA0A-5E4750BD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4D4B3F-EC89-4270-90E3-49C025460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15A492-3AE2-4E51-89B5-8FE8444DD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CBA9CD-36C6-441C-B86E-06F4A242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85D64A-6CE4-49E3-B9C2-5C404AE9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3A828D-87F2-4ACA-90DA-D127F2FA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86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F3BED-DEAF-4B75-A798-7C623AC9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C99C86-E4A9-43C5-A209-6C35E66ED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82C549-8B46-472B-BB81-69E3A0854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F0A373-9ACE-4298-BEEF-62F0AF9AC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A3B5F4-93F7-4841-B6FC-991CBA341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3ED341-81CC-48CF-81A6-978E25E3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24BA570-C88B-4ABB-951E-4459FFDD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7FCC7C-6C88-4216-8FC2-D46D8B0C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86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328A5-A164-4920-BC49-24A780C8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98EBB1-AC37-4A0C-8606-5A67D0E2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42F6B5-5A38-4E05-94BF-B07A9A6B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D12B7C-9F7E-41F6-9BBD-BEB042D6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07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73631B-0E36-4FAE-9E5A-518AE0A6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CBEADC-3CD8-41D5-B81E-DCEF74EA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0761D7-0299-41E1-9AB2-8450B16C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10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5258C-5649-4D6A-963A-8A1756F3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4C0823-345A-4A02-8623-29E2060C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80511E-01D5-46BE-A6DC-45A4A0650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432B61-9A7B-4C15-8EFD-9E9E345F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B4C98D-FD2B-472D-BAF9-8031FF50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7263C0-6971-4B4C-BE8C-0D5CCDDA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9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E2F68-E182-40FA-9483-A7DEA233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D1941A-5A4A-4F11-9007-DECCF6175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B6E339-F7F5-419D-928C-807EF9FAE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F3E806-728A-4911-89D6-27FCAF83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7C6506-49A0-47D3-BDED-28167C99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7A9B3F-AC72-4903-90FB-F7506FB7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32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34B2C7-A2D0-47EE-B51B-97085022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F9168A-82A6-4B7F-A3D4-3E9EB768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C2B808-EF0A-48E6-BD97-4A993605A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023E7-DCD0-4407-914C-ED751F207538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FA178-1F47-4915-99D3-6853F4A83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3F066-5B5E-417D-BC1A-8092453E6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210B-078B-4061-97E5-1D13680D3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61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www.cellardoor.the-green-door.net/images/GreyHavens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www.tate.org.uk/art/images/work/N/N00/N00499_10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useum.ie/Home" TargetMode="External"/><Relationship Id="rId3" Type="http://schemas.openxmlformats.org/officeDocument/2006/relationships/hyperlink" Target="https://www.bl.uk/romantics-and-victorians/videos/the-gothic" TargetMode="External"/><Relationship Id="rId7" Type="http://schemas.openxmlformats.org/officeDocument/2006/relationships/hyperlink" Target="https://www.metmuseum.org/toah/" TargetMode="External"/><Relationship Id="rId2" Type="http://schemas.openxmlformats.org/officeDocument/2006/relationships/hyperlink" Target="https://www.bl.uk/romantics-and-victorians/articles/victorian-utopi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liosociety.com/" TargetMode="External"/><Relationship Id="rId5" Type="http://schemas.openxmlformats.org/officeDocument/2006/relationships/hyperlink" Target="https://www.britishmuseum.org/visiting/planning_your_visit/audio_guides.aspx?lang=en" TargetMode="External"/><Relationship Id="rId4" Type="http://schemas.openxmlformats.org/officeDocument/2006/relationships/hyperlink" Target="https://www.britishmuseum.org/" TargetMode="External"/><Relationship Id="rId9" Type="http://schemas.openxmlformats.org/officeDocument/2006/relationships/hyperlink" Target="https://www.tate.org.uk/art/art-term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ossiblefactual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21DD86-875A-4030-9447-2CFA7DA88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266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4000" b="1" dirty="0">
                <a:latin typeface="Palatino Linotype" panose="02040502050505030304" pitchFamily="18" charset="0"/>
              </a:rPr>
              <a:t>L’IMAGE FIXE</a:t>
            </a:r>
            <a:br>
              <a:rPr lang="fr-FR" dirty="0"/>
            </a:br>
            <a:endParaRPr lang="fr-FR" sz="3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FA3BFA-5E85-42A8-A933-3BB3898F7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4741"/>
            <a:ext cx="9144000" cy="165576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Sophie Aymes</a:t>
            </a:r>
          </a:p>
          <a:p>
            <a:pPr algn="l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sophie.aymes@bourgogne.fr</a:t>
            </a:r>
          </a:p>
        </p:txBody>
      </p:sp>
    </p:spTree>
    <p:extLst>
      <p:ext uri="{BB962C8B-B14F-4D97-AF65-F5344CB8AC3E}">
        <p14:creationId xmlns:p14="http://schemas.microsoft.com/office/powerpoint/2010/main" val="144920572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5BD86-D4A4-4CDD-A016-459F06F4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900" dirty="0">
                <a:latin typeface="Palatino Linotype" panose="02040502050505030304" pitchFamily="18" charset="0"/>
              </a:rPr>
              <a:t>John Martin</a:t>
            </a:r>
            <a:br>
              <a:rPr lang="fr-FR" dirty="0">
                <a:latin typeface="Palatino Linotype" panose="02040502050505030304" pitchFamily="18" charset="0"/>
              </a:rPr>
            </a:br>
            <a:r>
              <a:rPr lang="en-GB" sz="3300" i="1" dirty="0">
                <a:latin typeface="Palatino Linotype" panose="02040502050505030304" pitchFamily="18" charset="0"/>
              </a:rPr>
              <a:t>The Great Day of His Wrath</a:t>
            </a:r>
            <a:r>
              <a:rPr lang="en-GB" sz="3300" dirty="0">
                <a:latin typeface="Palatino Linotype" panose="02040502050505030304" pitchFamily="18" charset="0"/>
              </a:rPr>
              <a:t> (1852)</a:t>
            </a:r>
            <a:br>
              <a:rPr lang="en-GB" sz="3300" dirty="0">
                <a:latin typeface="Palatino Linotype" panose="02040502050505030304" pitchFamily="18" charset="0"/>
              </a:rPr>
            </a:br>
            <a:r>
              <a:rPr lang="en-GB" sz="3300" dirty="0">
                <a:latin typeface="Palatino Linotype" panose="02040502050505030304" pitchFamily="18" charset="0"/>
              </a:rPr>
              <a:t>oil on canvas, </a:t>
            </a:r>
            <a:r>
              <a:rPr lang="fr-FR" sz="2800" dirty="0">
                <a:latin typeface="Palatino Linotype" panose="02040502050505030304" pitchFamily="18" charset="0"/>
              </a:rPr>
              <a:t>197 cm × 303 cm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16F939-7DD1-4F78-9C47-04AED4780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52" y="1737943"/>
            <a:ext cx="7358161" cy="4824000"/>
          </a:xfrm>
        </p:spPr>
      </p:pic>
    </p:spTree>
    <p:extLst>
      <p:ext uri="{BB962C8B-B14F-4D97-AF65-F5344CB8AC3E}">
        <p14:creationId xmlns:p14="http://schemas.microsoft.com/office/powerpoint/2010/main" val="165878972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812670-A551-4D40-B3F1-F5FF4E26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960" y="3705212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7C9B17-6B00-4C6F-A1BF-8463FBA16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782" y="232874"/>
            <a:ext cx="1040021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GB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Prologue to </a:t>
            </a:r>
            <a:r>
              <a:rPr kumimoji="0" lang="en-GB" altLang="fr-FR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The Canterbury Tales</a:t>
            </a:r>
            <a:r>
              <a:rPr kumimoji="0" lang="en-GB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by Geoffrey Chaucer</a:t>
            </a:r>
            <a:br>
              <a:rPr kumimoji="0" lang="en-GB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</a:br>
            <a:r>
              <a:rPr kumimoji="0" lang="en-GB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Kelmscott</a:t>
            </a:r>
            <a:r>
              <a:rPr kumimoji="0" lang="en-GB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Press, London, 1896.</a:t>
            </a:r>
            <a:r>
              <a:rPr lang="fr-FR" altLang="fr-FR" sz="2500" dirty="0">
                <a:latin typeface="Palatino Linotype" panose="02040502050505030304" pitchFamily="18" charset="0"/>
              </a:rPr>
              <a:t> </a:t>
            </a:r>
            <a:r>
              <a:rPr kumimoji="0" lang="en-GB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(William Morris &amp; Edward Burne-Jones)</a:t>
            </a:r>
            <a:br>
              <a:rPr kumimoji="0" lang="en-GB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</a:br>
            <a:br>
              <a:rPr kumimoji="0" lang="en-GB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</a:br>
            <a:r>
              <a:rPr kumimoji="0" lang="en-GB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https://www.bl.uk/collection-items/the-kelmscott-chaucer</a:t>
            </a:r>
            <a:endParaRPr kumimoji="0" lang="en-GB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4101" name="Picture 5" descr="RÃ©sultat de recherche d'images pour &quot;Prologue to The Canterbury Tales by Geoffrey Chaucer Kelmscott Press, London, 1896.&quot;">
            <a:extLst>
              <a:ext uri="{FF2B5EF4-FFF2-40B4-BE49-F238E27FC236}">
                <a16:creationId xmlns:a16="http://schemas.microsoft.com/office/drawing/2014/main" id="{5D215DC7-A31F-4635-8331-810ABD8F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7" y="1705482"/>
            <a:ext cx="6644700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807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84DB5-16E9-4E27-956E-566C8CC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3800" dirty="0">
                <a:latin typeface="Palatino Linotype" panose="02040502050505030304" pitchFamily="18" charset="0"/>
              </a:rPr>
              <a:t>William Morris, </a:t>
            </a:r>
            <a:r>
              <a:rPr lang="fr-FR" sz="3800" i="1" dirty="0">
                <a:latin typeface="Palatino Linotype" panose="02040502050505030304" pitchFamily="18" charset="0"/>
              </a:rPr>
              <a:t>News </a:t>
            </a:r>
            <a:r>
              <a:rPr lang="fr-FR" sz="3800" i="1" dirty="0" err="1">
                <a:latin typeface="Palatino Linotype" panose="02040502050505030304" pitchFamily="18" charset="0"/>
              </a:rPr>
              <a:t>from</a:t>
            </a:r>
            <a:r>
              <a:rPr lang="fr-FR" sz="3800" i="1" dirty="0">
                <a:latin typeface="Palatino Linotype" panose="02040502050505030304" pitchFamily="18" charset="0"/>
              </a:rPr>
              <a:t> </a:t>
            </a:r>
            <a:r>
              <a:rPr lang="fr-FR" sz="3800" i="1" dirty="0" err="1">
                <a:latin typeface="Palatino Linotype" panose="02040502050505030304" pitchFamily="18" charset="0"/>
              </a:rPr>
              <a:t>Nowhere</a:t>
            </a:r>
            <a:r>
              <a:rPr lang="fr-FR" sz="3800" i="1" dirty="0">
                <a:latin typeface="Palatino Linotype" panose="02040502050505030304" pitchFamily="18" charset="0"/>
              </a:rPr>
              <a:t> </a:t>
            </a:r>
            <a:r>
              <a:rPr lang="fr-FR" sz="3800" dirty="0">
                <a:latin typeface="Palatino Linotype" panose="02040502050505030304" pitchFamily="18" charset="0"/>
              </a:rPr>
              <a:t>(1890, 1892)</a:t>
            </a:r>
          </a:p>
        </p:txBody>
      </p:sp>
      <p:pic>
        <p:nvPicPr>
          <p:cNvPr id="5124" name="Picture 4" descr="https://www.bl.uk/britishlibrary/~/media/bl/global/dl%20romantics%20and%20victorians/collection-items-manual/m/o/r/morris-william-news-b20138-92.jpg">
            <a:extLst>
              <a:ext uri="{FF2B5EF4-FFF2-40B4-BE49-F238E27FC236}">
                <a16:creationId xmlns:a16="http://schemas.microsoft.com/office/drawing/2014/main" id="{9741A3A2-D293-4E48-A42F-910BEE9961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67" y="1652204"/>
            <a:ext cx="6633495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1615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F1752-2D79-4755-8A91-971AE99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L’illustration subversive</a:t>
            </a:r>
            <a:endParaRPr lang="fr-FR" dirty="0"/>
          </a:p>
        </p:txBody>
      </p:sp>
      <p:pic>
        <p:nvPicPr>
          <p:cNvPr id="4" name="Picture 2" descr="File:Frontispiece to Frankenstein 1831.jpg">
            <a:extLst>
              <a:ext uri="{FF2B5EF4-FFF2-40B4-BE49-F238E27FC236}">
                <a16:creationId xmlns:a16="http://schemas.microsoft.com/office/drawing/2014/main" id="{62A85581-6C9D-4793-8EAB-6175688230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2"/>
          <a:stretch/>
        </p:blipFill>
        <p:spPr bwMode="auto">
          <a:xfrm>
            <a:off x="1084453" y="1747994"/>
            <a:ext cx="2116016" cy="3132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3 Juin. Frankenstein (James Whale - 1931)">
            <a:extLst>
              <a:ext uri="{FF2B5EF4-FFF2-40B4-BE49-F238E27FC236}">
                <a16:creationId xmlns:a16="http://schemas.microsoft.com/office/drawing/2014/main" id="{40B73517-3A75-4E5D-91F1-F34564E4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12252"/>
          <a:stretch/>
        </p:blipFill>
        <p:spPr bwMode="auto">
          <a:xfrm>
            <a:off x="4113894" y="1792514"/>
            <a:ext cx="445619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9319B3-F5FB-48D6-8287-449DCF22AF54}"/>
              </a:ext>
            </a:extLst>
          </p:cNvPr>
          <p:cNvSpPr/>
          <p:nvPr/>
        </p:nvSpPr>
        <p:spPr>
          <a:xfrm>
            <a:off x="803124" y="5113644"/>
            <a:ext cx="972331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Palatino Linotype" panose="02040502050505030304" pitchFamily="18" charset="0"/>
              </a:rPr>
              <a:t>Theodor Von Holst’s frontispiece (1831)		 	James Whale (1931)</a:t>
            </a:r>
          </a:p>
          <a:p>
            <a:pPr algn="ctr">
              <a:spcAft>
                <a:spcPts val="0"/>
              </a:spcAft>
            </a:pPr>
            <a:endParaRPr lang="en-GB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Mary Shelley, </a:t>
            </a:r>
            <a:r>
              <a:rPr lang="en-GB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Frankenstein; Or, the Modern Prometheus</a:t>
            </a:r>
            <a:r>
              <a:rPr lang="en-GB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(1818)</a:t>
            </a:r>
          </a:p>
          <a:p>
            <a:pPr algn="ctr">
              <a:spcAft>
                <a:spcPts val="0"/>
              </a:spcAft>
            </a:pPr>
            <a:endParaRPr lang="en-GB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fr-FR" sz="2000" dirty="0">
                <a:latin typeface="Palatino Linotype" panose="02040502050505030304" pitchFamily="18" charset="0"/>
              </a:rPr>
              <a:t>https://romanticillustrationnetwork.com/2016/11/26/image-of-the-month-theodore-von-holst-frankenstein-1831/</a:t>
            </a:r>
          </a:p>
          <a:p>
            <a:pPr algn="ctr">
              <a:spcAft>
                <a:spcPts val="0"/>
              </a:spcAft>
            </a:pP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 descr="RÃ©sultat de recherche d'images pour &quot;1931 James Whale&quot;">
            <a:extLst>
              <a:ext uri="{FF2B5EF4-FFF2-40B4-BE49-F238E27FC236}">
                <a16:creationId xmlns:a16="http://schemas.microsoft.com/office/drawing/2014/main" id="{E1CC5AFC-E225-4154-8804-6A16C2FAA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r="2" b="18063"/>
          <a:stretch/>
        </p:blipFill>
        <p:spPr bwMode="auto">
          <a:xfrm>
            <a:off x="8443807" y="2160166"/>
            <a:ext cx="2962928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22856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7A7BB-B98D-4C3B-A9D7-716081DD2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(chapitre 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433C8-8B8E-4A05-B39B-960327C45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GB" dirty="0">
              <a:latin typeface="Palatino Linotype" panose="02040502050505030304" pitchFamily="18" charset="0"/>
            </a:endParaRPr>
          </a:p>
          <a:p>
            <a:pPr marL="0" indent="0" algn="just">
              <a:buNone/>
            </a:pPr>
            <a:r>
              <a:rPr lang="en-GB" dirty="0">
                <a:latin typeface="Palatino Linotype" panose="02040502050505030304" pitchFamily="18" charset="0"/>
              </a:rPr>
              <a:t>It was on a dreary night of November that I beheld the accomplishment of my toils. With an anxiety that almost amounted to agony, I collected the instruments of life around me, that I might infuse a spark of being into the lifeless thing that lay at my feet. It was already one in the morning; the rain pattered dismally against the panes, and my candle was nearly burnt out, when, by the glimmer of the half-extinguished light, I saw the dull yellow eye of the creature open; it breathed hard, and a convulsive motion agitated its limbs. </a:t>
            </a:r>
            <a:endParaRPr lang="fr-FR" dirty="0"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5977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C7874-6B48-4799-A0DD-262BD4F2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570113"/>
          </a:xfrm>
        </p:spPr>
        <p:txBody>
          <a:bodyPr>
            <a:normAutofit fontScale="90000"/>
          </a:bodyPr>
          <a:lstStyle/>
          <a:p>
            <a:pPr marL="0" indent="0"/>
            <a:br>
              <a:rPr lang="en-GB" sz="3100" dirty="0">
                <a:latin typeface="Palatino Linotype" panose="02040502050505030304" pitchFamily="18" charset="0"/>
              </a:rPr>
            </a:br>
            <a:r>
              <a:rPr lang="en-GB" sz="3100" b="1" dirty="0" err="1">
                <a:latin typeface="Palatino Linotype" panose="02040502050505030304" pitchFamily="18" charset="0"/>
              </a:rPr>
              <a:t>L’edition</a:t>
            </a:r>
            <a:r>
              <a:rPr lang="en-GB" sz="3100" b="1" dirty="0">
                <a:latin typeface="Palatino Linotype" panose="02040502050505030304" pitchFamily="18" charset="0"/>
              </a:rPr>
              <a:t> </a:t>
            </a:r>
            <a:r>
              <a:rPr lang="en-GB" sz="3100" b="1" dirty="0" err="1">
                <a:latin typeface="Palatino Linotype" panose="02040502050505030304" pitchFamily="18" charset="0"/>
              </a:rPr>
              <a:t>Moxon</a:t>
            </a:r>
            <a:r>
              <a:rPr lang="en-GB" sz="3100" b="1" dirty="0">
                <a:latin typeface="Palatino Linotype" panose="02040502050505030304" pitchFamily="18" charset="0"/>
              </a:rPr>
              <a:t> des </a:t>
            </a:r>
            <a:r>
              <a:rPr lang="en-GB" sz="3100" b="1" dirty="0" err="1">
                <a:latin typeface="Palatino Linotype" panose="02040502050505030304" pitchFamily="18" charset="0"/>
              </a:rPr>
              <a:t>poèmes</a:t>
            </a:r>
            <a:r>
              <a:rPr lang="en-GB" sz="3100" b="1" dirty="0">
                <a:latin typeface="Palatino Linotype" panose="02040502050505030304" pitchFamily="18" charset="0"/>
              </a:rPr>
              <a:t> de Alfred, Lord Tennyson(1857)</a:t>
            </a:r>
            <a:br>
              <a:rPr lang="en-GB" sz="3100" b="1" dirty="0">
                <a:latin typeface="Palatino Linotype" panose="02040502050505030304" pitchFamily="18" charset="0"/>
              </a:rPr>
            </a:br>
            <a:br>
              <a:rPr lang="en-GB" sz="3100" b="1" dirty="0">
                <a:latin typeface="Palatino Linotype" panose="02040502050505030304" pitchFamily="18" charset="0"/>
              </a:rPr>
            </a:br>
            <a:r>
              <a:rPr lang="en-GB" sz="3100" b="1" dirty="0">
                <a:latin typeface="Palatino Linotype" panose="02040502050505030304" pitchFamily="18" charset="0"/>
              </a:rPr>
              <a:t>“The Lady of </a:t>
            </a:r>
            <a:r>
              <a:rPr lang="en-GB" sz="3100" b="1" dirty="0" err="1">
                <a:latin typeface="Palatino Linotype" panose="02040502050505030304" pitchFamily="18" charset="0"/>
              </a:rPr>
              <a:t>Shalott</a:t>
            </a:r>
            <a:r>
              <a:rPr lang="en-GB" sz="3100" b="1" dirty="0">
                <a:latin typeface="Palatino Linotype" panose="02040502050505030304" pitchFamily="18" charset="0"/>
              </a:rPr>
              <a:t>” (1832)</a:t>
            </a:r>
            <a:br>
              <a:rPr lang="en-GB" sz="3100" dirty="0">
                <a:latin typeface="Palatino Linotype" panose="02040502050505030304" pitchFamily="18" charset="0"/>
              </a:rPr>
            </a:br>
            <a:r>
              <a:rPr lang="en-GB" sz="3100" dirty="0">
                <a:latin typeface="Palatino Linotype" panose="02040502050505030304" pitchFamily="18" charset="0"/>
              </a:rPr>
              <a:t>Illustration de William Holman Hunt</a:t>
            </a:r>
            <a:br>
              <a:rPr lang="en-GB" dirty="0">
                <a:latin typeface="Palatino Linotype" panose="02040502050505030304" pitchFamily="18" charset="0"/>
              </a:rPr>
            </a:br>
            <a:endParaRPr lang="fr-FR" dirty="0"/>
          </a:p>
        </p:txBody>
      </p:sp>
      <p:pic>
        <p:nvPicPr>
          <p:cNvPr id="4" name="Picture 2" descr="https://www.bl.uk/britishlibrary/~/media/bl/global/dl%20romantics%20and%20victorians/collection-item-images/t/e/n/tennyson%20alfred%20moxon%20b20094%2056.jpg">
            <a:extLst>
              <a:ext uri="{FF2B5EF4-FFF2-40B4-BE49-F238E27FC236}">
                <a16:creationId xmlns:a16="http://schemas.microsoft.com/office/drawing/2014/main" id="{5A8F744E-9A03-4085-B871-CAFECC1DAF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2"/>
          <a:stretch/>
        </p:blipFill>
        <p:spPr bwMode="auto">
          <a:xfrm>
            <a:off x="6987347" y="765372"/>
            <a:ext cx="5033568" cy="7452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095C40-B9D8-4E61-8342-0C3ACA2E431C}"/>
              </a:ext>
            </a:extLst>
          </p:cNvPr>
          <p:cNvSpPr/>
          <p:nvPr/>
        </p:nvSpPr>
        <p:spPr>
          <a:xfrm>
            <a:off x="628952" y="243023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endParaRPr lang="en-US" dirty="0">
              <a:latin typeface="Palatino Linotype" panose="02040502050505030304" pitchFamily="18" charset="0"/>
            </a:endParaRPr>
          </a:p>
          <a:p>
            <a:pPr fontAlgn="base"/>
            <a:endParaRPr lang="en-US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She left the web, she left the loom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She made three paces thro’ the room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She saw the water-flower bloom,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She saw the helmet and the plume,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	She </a:t>
            </a:r>
            <a:r>
              <a:rPr lang="en-US" dirty="0" err="1">
                <a:latin typeface="Palatino Linotype" panose="02040502050505030304" pitchFamily="18" charset="0"/>
              </a:rPr>
              <a:t>look’d</a:t>
            </a:r>
            <a:r>
              <a:rPr lang="en-US" dirty="0">
                <a:latin typeface="Palatino Linotype" panose="02040502050505030304" pitchFamily="18" charset="0"/>
              </a:rPr>
              <a:t> down to Camelot.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Out flew the web and floated wide;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The mirror </a:t>
            </a:r>
            <a:r>
              <a:rPr lang="en-US" dirty="0" err="1">
                <a:latin typeface="Palatino Linotype" panose="02040502050505030304" pitchFamily="18" charset="0"/>
              </a:rPr>
              <a:t>crack’d</a:t>
            </a:r>
            <a:r>
              <a:rPr lang="en-US" dirty="0">
                <a:latin typeface="Palatino Linotype" panose="02040502050505030304" pitchFamily="18" charset="0"/>
              </a:rPr>
              <a:t> from side to side; </a:t>
            </a:r>
            <a:endParaRPr lang="fr-FR" dirty="0">
              <a:latin typeface="Palatino Linotype" panose="02040502050505030304" pitchFamily="18" charset="0"/>
            </a:endParaRPr>
          </a:p>
          <a:p>
            <a:pPr fontAlgn="base"/>
            <a:r>
              <a:rPr lang="en-US" dirty="0">
                <a:latin typeface="Palatino Linotype" panose="02040502050505030304" pitchFamily="18" charset="0"/>
              </a:rPr>
              <a:t>‘The curse is come upon me,’ cried 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fr-FR" dirty="0">
                <a:latin typeface="Palatino Linotype" panose="02040502050505030304" pitchFamily="18" charset="0"/>
              </a:rPr>
              <a:t>	The Lady of </a:t>
            </a:r>
            <a:r>
              <a:rPr lang="fr-FR" dirty="0" err="1">
                <a:latin typeface="Palatino Linotype" panose="02040502050505030304" pitchFamily="18" charset="0"/>
              </a:rPr>
              <a:t>Shalott</a:t>
            </a:r>
            <a:r>
              <a:rPr lang="fr-FR" dirty="0">
                <a:latin typeface="Palatino Linotype" panose="02040502050505030304" pitchFamily="18" charset="0"/>
              </a:rPr>
              <a:t>.</a:t>
            </a:r>
          </a:p>
          <a:p>
            <a:endParaRPr lang="fr-FR" altLang="fr-FR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(“The Lady of </a:t>
            </a:r>
            <a:r>
              <a:rPr lang="en-GB" dirty="0" err="1">
                <a:latin typeface="Palatino Linotype" panose="02040502050505030304" pitchFamily="18" charset="0"/>
              </a:rPr>
              <a:t>Shalott</a:t>
            </a:r>
            <a:r>
              <a:rPr lang="en-GB" dirty="0">
                <a:latin typeface="Palatino Linotype" panose="02040502050505030304" pitchFamily="18" charset="0"/>
              </a:rPr>
              <a:t>”, Part III, </a:t>
            </a:r>
            <a:r>
              <a:rPr lang="en-GB" dirty="0" err="1">
                <a:latin typeface="Palatino Linotype" panose="02040502050505030304" pitchFamily="18" charset="0"/>
              </a:rPr>
              <a:t>st.</a:t>
            </a:r>
            <a:r>
              <a:rPr lang="en-GB" dirty="0">
                <a:latin typeface="Palatino Linotype" panose="02040502050505030304" pitchFamily="18" charset="0"/>
              </a:rPr>
              <a:t> 5)</a:t>
            </a:r>
            <a:endParaRPr lang="fr-FR" altLang="fr-F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5468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D24B2-4E6D-4555-870F-90D44353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500" dirty="0" err="1">
                <a:latin typeface="Palatino Linotype" panose="02040502050505030304" pitchFamily="18" charset="0"/>
              </a:rPr>
              <a:t>Topos</a:t>
            </a:r>
            <a:r>
              <a:rPr lang="en-GB" sz="3500" dirty="0">
                <a:latin typeface="Palatino Linotype" panose="02040502050505030304" pitchFamily="18" charset="0"/>
              </a:rPr>
              <a:t> </a:t>
            </a:r>
            <a:r>
              <a:rPr lang="en-GB" sz="3500" dirty="0" err="1">
                <a:latin typeface="Palatino Linotype" panose="02040502050505030304" pitchFamily="18" charset="0"/>
              </a:rPr>
              <a:t>pré-raphaélite</a:t>
            </a:r>
            <a:r>
              <a:rPr lang="en-GB" sz="3500" dirty="0">
                <a:latin typeface="Palatino Linotype" panose="02040502050505030304" pitchFamily="18" charset="0"/>
              </a:rPr>
              <a:t> : ‘the embowered woman’</a:t>
            </a:r>
            <a:endParaRPr lang="fr-FR" sz="3500" dirty="0">
              <a:latin typeface="Palatino Linotype" panose="0204050205050503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1951F9-E2AB-40C1-8EDF-67F1895C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1825625"/>
            <a:ext cx="10672762" cy="54218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altLang="fr-FR" sz="2000" dirty="0">
                <a:latin typeface="Palatino Linotype" panose="02040502050505030304" pitchFamily="18" charset="0"/>
              </a:rPr>
              <a:t>William </a:t>
            </a:r>
            <a:r>
              <a:rPr lang="fr-FR" altLang="fr-FR" sz="2000" dirty="0" err="1">
                <a:latin typeface="Palatino Linotype" panose="02040502050505030304" pitchFamily="18" charset="0"/>
              </a:rPr>
              <a:t>Holman</a:t>
            </a:r>
            <a:r>
              <a:rPr lang="fr-FR" altLang="fr-FR" sz="2000" dirty="0">
                <a:latin typeface="Palatino Linotype" panose="02040502050505030304" pitchFamily="18" charset="0"/>
              </a:rPr>
              <a:t> Hunt</a:t>
            </a:r>
          </a:p>
          <a:p>
            <a:pPr marL="0" indent="0">
              <a:buNone/>
            </a:pPr>
            <a:r>
              <a:rPr lang="fr-FR" altLang="fr-FR" sz="2000" i="1" dirty="0">
                <a:latin typeface="Palatino Linotype" panose="02040502050505030304" pitchFamily="18" charset="0"/>
              </a:rPr>
              <a:t>The Lady of </a:t>
            </a:r>
            <a:r>
              <a:rPr lang="fr-FR" altLang="fr-FR" sz="2000" i="1" dirty="0" err="1">
                <a:latin typeface="Palatino Linotype" panose="02040502050505030304" pitchFamily="18" charset="0"/>
              </a:rPr>
              <a:t>Shalott</a:t>
            </a:r>
            <a:r>
              <a:rPr lang="fr-FR" altLang="fr-FR" sz="2000" dirty="0">
                <a:latin typeface="Palatino Linotype" panose="02040502050505030304" pitchFamily="18" charset="0"/>
              </a:rPr>
              <a:t> (1890-1905)</a:t>
            </a:r>
          </a:p>
          <a:p>
            <a:pPr marL="0" indent="0">
              <a:buNone/>
            </a:pPr>
            <a:endParaRPr 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altLang="fr-FR" sz="2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altLang="fr-FR" sz="2000" dirty="0">
                <a:latin typeface="Palatino Linotype" panose="02040502050505030304" pitchFamily="18" charset="0"/>
              </a:rPr>
              <a:t>					John William Waterhouse</a:t>
            </a:r>
          </a:p>
          <a:p>
            <a:pPr marL="0" indent="0">
              <a:buNone/>
            </a:pPr>
            <a:r>
              <a:rPr lang="fr-FR" altLang="fr-FR" sz="2000" i="1" dirty="0">
                <a:latin typeface="Palatino Linotype" panose="02040502050505030304" pitchFamily="18" charset="0"/>
              </a:rPr>
              <a:t>					The Lady of </a:t>
            </a:r>
            <a:r>
              <a:rPr lang="fr-FR" altLang="fr-FR" sz="2000" i="1" dirty="0" err="1">
                <a:latin typeface="Palatino Linotype" panose="02040502050505030304" pitchFamily="18" charset="0"/>
              </a:rPr>
              <a:t>Shalott</a:t>
            </a:r>
            <a:r>
              <a:rPr lang="fr-FR" altLang="fr-FR" sz="2000" i="1" dirty="0">
                <a:latin typeface="Palatino Linotype" panose="02040502050505030304" pitchFamily="18" charset="0"/>
              </a:rPr>
              <a:t> </a:t>
            </a:r>
            <a:r>
              <a:rPr lang="fr-FR" altLang="fr-FR" sz="2000" dirty="0">
                <a:latin typeface="Palatino Linotype" panose="02040502050505030304" pitchFamily="18" charset="0"/>
              </a:rPr>
              <a:t>(1894)</a:t>
            </a:r>
            <a:endParaRPr lang="fr-FR" sz="2000" dirty="0"/>
          </a:p>
        </p:txBody>
      </p:sp>
      <p:pic>
        <p:nvPicPr>
          <p:cNvPr id="5" name="Espace réservé du contenu 3" descr="The_Lady_of_Shallot_Looking_at_Lancelot.jpg">
            <a:extLst>
              <a:ext uri="{FF2B5EF4-FFF2-40B4-BE49-F238E27FC236}">
                <a16:creationId xmlns:a16="http://schemas.microsoft.com/office/drawing/2014/main" id="{44E78427-BA01-49A3-8FD7-8A03DA923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95" y="1782000"/>
            <a:ext cx="2983995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thewadsworth.org/wp-content/uploads/2012/09/1961.470-795x1024.jpg">
            <a:extLst>
              <a:ext uri="{FF2B5EF4-FFF2-40B4-BE49-F238E27FC236}">
                <a16:creationId xmlns:a16="http://schemas.microsoft.com/office/drawing/2014/main" id="{561F8EC9-6573-4DFF-9A00-828CA88C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95" y="1314827"/>
            <a:ext cx="33543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23714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89F1F0A-D61D-4423-B407-909FF29CA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497" y="482515"/>
            <a:ext cx="10515600" cy="2198902"/>
          </a:xfrm>
        </p:spPr>
        <p:txBody>
          <a:bodyPr>
            <a:normAutofit/>
          </a:bodyPr>
          <a:lstStyle/>
          <a:p>
            <a:r>
              <a:rPr lang="en-GB" altLang="fr-FR" sz="2800" dirty="0">
                <a:latin typeface="Palatino Linotype" panose="02040502050505030304" pitchFamily="18" charset="0"/>
              </a:rPr>
              <a:t>Sir Edward Burne-Jones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2800" i="1" dirty="0">
                <a:latin typeface="Palatino Linotype" panose="02040502050505030304" pitchFamily="18" charset="0"/>
              </a:rPr>
              <a:t>The Beguiling of Merlin</a:t>
            </a:r>
            <a:r>
              <a:rPr lang="en-GB" altLang="fr-FR" sz="2800" dirty="0">
                <a:latin typeface="Palatino Linotype" panose="02040502050505030304" pitchFamily="18" charset="0"/>
              </a:rPr>
              <a:t> (1874)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2200" dirty="0" err="1">
                <a:latin typeface="Palatino Linotype" panose="02040502050505030304" pitchFamily="18" charset="0"/>
              </a:rPr>
              <a:t>huile</a:t>
            </a:r>
            <a:r>
              <a:rPr lang="en-GB" altLang="fr-FR" sz="2200" dirty="0">
                <a:latin typeface="Palatino Linotype" panose="02040502050505030304" pitchFamily="18" charset="0"/>
              </a:rPr>
              <a:t> sur toile, </a:t>
            </a:r>
            <a:r>
              <a:rPr lang="fr-FR" sz="2200" dirty="0">
                <a:latin typeface="Palatino Linotype" panose="02040502050505030304" pitchFamily="18" charset="0"/>
              </a:rPr>
              <a:t>186 x 111 cm.</a:t>
            </a:r>
            <a:br>
              <a:rPr lang="fr-FR" sz="2200" dirty="0">
                <a:latin typeface="Palatino Linotype" panose="02040502050505030304" pitchFamily="18" charset="0"/>
              </a:rPr>
            </a:br>
            <a:br>
              <a:rPr lang="en-GB" altLang="fr-FR" sz="2200" dirty="0">
                <a:latin typeface="Palatino Linotype" panose="02040502050505030304" pitchFamily="18" charset="0"/>
              </a:rPr>
            </a:br>
            <a:endParaRPr lang="fr-FR" altLang="fr-FR" sz="2200" dirty="0">
              <a:latin typeface="Palatino Linotype" panose="0204050205050503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3803372-11D1-487A-BA55-7EF728FBA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26" y="2962275"/>
            <a:ext cx="4662488" cy="3214688"/>
          </a:xfrm>
        </p:spPr>
        <p:txBody>
          <a:bodyPr/>
          <a:lstStyle/>
          <a:p>
            <a:pPr lvl="4"/>
            <a:endParaRPr lang="fr-FR" altLang="fr-FR"/>
          </a:p>
          <a:p>
            <a:pPr lvl="4"/>
            <a:endParaRPr lang="fr-FR" altLang="fr-FR"/>
          </a:p>
          <a:p>
            <a:pPr>
              <a:buFontTx/>
              <a:buNone/>
            </a:pPr>
            <a:endParaRPr lang="fr-FR" altLang="fr-FR"/>
          </a:p>
          <a:p>
            <a:pPr>
              <a:buFontTx/>
              <a:buNone/>
            </a:pPr>
            <a:r>
              <a:rPr lang="fr-FR" altLang="fr-FR" sz="2500">
                <a:latin typeface="Palatino Linotype" panose="02040502050505030304" pitchFamily="18" charset="0"/>
              </a:rPr>
              <a:t>From Thomas Malory’s</a:t>
            </a:r>
          </a:p>
          <a:p>
            <a:pPr>
              <a:buFontTx/>
              <a:buNone/>
            </a:pPr>
            <a:r>
              <a:rPr lang="fr-FR" altLang="fr-FR" sz="2500" i="1">
                <a:latin typeface="Palatino Linotype" panose="02040502050505030304" pitchFamily="18" charset="0"/>
              </a:rPr>
              <a:t>Le Morte D’Arthur </a:t>
            </a:r>
            <a:r>
              <a:rPr lang="fr-FR" altLang="fr-FR" sz="2500">
                <a:latin typeface="Palatino Linotype" panose="02040502050505030304" pitchFamily="18" charset="0"/>
              </a:rPr>
              <a:t>(1470)</a:t>
            </a:r>
            <a:endParaRPr lang="fr-FR" altLang="fr-FR" sz="2500" dirty="0">
              <a:latin typeface="Palatino Linotype" panose="02040502050505030304" pitchFamily="18" charset="0"/>
            </a:endParaRPr>
          </a:p>
        </p:txBody>
      </p:sp>
      <p:pic>
        <p:nvPicPr>
          <p:cNvPr id="7170" name="Picture 2" descr="Beguiling of Merlin.jpg">
            <a:extLst>
              <a:ext uri="{FF2B5EF4-FFF2-40B4-BE49-F238E27FC236}">
                <a16:creationId xmlns:a16="http://schemas.microsoft.com/office/drawing/2014/main" id="{9A443CF1-AA0C-4D25-B353-0E029919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90" y="117000"/>
            <a:ext cx="3772200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104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5B607-1D11-414E-95B7-D82BAC5F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2800" dirty="0">
                <a:latin typeface="Palatino Linotype" panose="02040502050505030304" pitchFamily="18" charset="0"/>
              </a:rPr>
              <a:t>Sir John Everett Millais, </a:t>
            </a:r>
            <a:r>
              <a:rPr lang="fr-FR" altLang="fr-FR" sz="2800" i="1" dirty="0" err="1">
                <a:latin typeface="Palatino Linotype" panose="02040502050505030304" pitchFamily="18" charset="0"/>
              </a:rPr>
              <a:t>Ophelia</a:t>
            </a:r>
            <a:r>
              <a:rPr lang="fr-FR" altLang="fr-FR" sz="2800" dirty="0">
                <a:latin typeface="Palatino Linotype" panose="02040502050505030304" pitchFamily="18" charset="0"/>
              </a:rPr>
              <a:t> (1851-1852)</a:t>
            </a:r>
            <a:br>
              <a:rPr lang="fr-FR" altLang="fr-FR" sz="2800" dirty="0">
                <a:latin typeface="Palatino Linotype" panose="02040502050505030304" pitchFamily="18" charset="0"/>
              </a:rPr>
            </a:br>
            <a:r>
              <a:rPr lang="fr-FR" altLang="fr-FR" sz="2200" dirty="0">
                <a:latin typeface="Palatino Linotype" panose="02040502050505030304" pitchFamily="18" charset="0"/>
              </a:rPr>
              <a:t>huile sur toile, </a:t>
            </a:r>
            <a:r>
              <a:rPr lang="fr-FR" sz="2200" dirty="0">
                <a:latin typeface="Palatino Linotype" panose="02040502050505030304" pitchFamily="18" charset="0"/>
              </a:rPr>
              <a:t>76,20 x 111,80 cm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17B52-2553-4073-952D-DE628D204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 descr="John Everett Millais - Ophelia - Google Art Project.jpg">
            <a:extLst>
              <a:ext uri="{FF2B5EF4-FFF2-40B4-BE49-F238E27FC236}">
                <a16:creationId xmlns:a16="http://schemas.microsoft.com/office/drawing/2014/main" id="{E850139C-5E17-4DFE-B29C-F96EFE40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67" y="1584591"/>
            <a:ext cx="7753865" cy="52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5478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F1752-2D79-4755-8A91-971AE99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La migration des images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FFBBB-6453-4977-8EE6-FCBF7176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Palatino Linotype" panose="02040502050505030304" pitchFamily="18" charset="0"/>
              </a:rPr>
              <a:t>hiérarchie : culture savante et populaire</a:t>
            </a:r>
          </a:p>
          <a:p>
            <a:pPr marL="0" indent="0">
              <a:buNone/>
            </a:pPr>
            <a:r>
              <a:rPr lang="fr-FR" dirty="0">
                <a:latin typeface="Palatino Linotype" panose="02040502050505030304" pitchFamily="18" charset="0"/>
              </a:rPr>
              <a:t>		hybridité et appropriations</a:t>
            </a:r>
          </a:p>
          <a:p>
            <a:pPr marL="0" indent="0">
              <a:buNone/>
            </a:pPr>
            <a:endParaRPr lang="fr-FR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Palatino Linotype" panose="02040502050505030304" pitchFamily="18" charset="0"/>
              </a:rPr>
              <a:t>Intermédialité et transmédialité</a:t>
            </a:r>
          </a:p>
          <a:p>
            <a:pPr marL="0" indent="0">
              <a:buNone/>
            </a:pPr>
            <a:endParaRPr lang="fr-FR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Palatino Linotype" panose="02040502050505030304" pitchFamily="18" charset="0"/>
              </a:rPr>
              <a:t>L’élève comme illustrateur ; l’écriture créative</a:t>
            </a:r>
            <a:endParaRPr lang="fr-FR" sz="25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438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F1752-2D79-4755-8A91-971AE99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Utiliser des illustrations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FFBBB-6453-4977-8EE6-FCBF7176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Contre la conception ancillaire de l’illustration</a:t>
            </a:r>
          </a:p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Le goût de lire</a:t>
            </a:r>
          </a:p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L’analyse d’image</a:t>
            </a:r>
          </a:p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La relation esthétique à l’image</a:t>
            </a:r>
          </a:p>
        </p:txBody>
      </p:sp>
    </p:spTree>
    <p:extLst>
      <p:ext uri="{BB962C8B-B14F-4D97-AF65-F5344CB8AC3E}">
        <p14:creationId xmlns:p14="http://schemas.microsoft.com/office/powerpoint/2010/main" val="17283337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0AAF1-5783-42E2-8B17-AE1A94F5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4486" cy="1325563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Palatino Linotype" panose="02040502050505030304" pitchFamily="18" charset="0"/>
              </a:rPr>
              <a:t>Pastorale et élégie			</a:t>
            </a:r>
            <a:r>
              <a:rPr lang="en-GB" sz="2800" dirty="0">
                <a:latin typeface="Palatino Linotype" panose="02040502050505030304" pitchFamily="18" charset="0"/>
              </a:rPr>
              <a:t>Samuel Palmer</a:t>
            </a:r>
            <a:br>
              <a:rPr lang="en-GB" sz="2800" dirty="0">
                <a:latin typeface="Palatino Linotype" panose="02040502050505030304" pitchFamily="18" charset="0"/>
              </a:rPr>
            </a:br>
            <a:r>
              <a:rPr lang="en-GB" sz="2800" dirty="0">
                <a:latin typeface="Palatino Linotype" panose="02040502050505030304" pitchFamily="18" charset="0"/>
              </a:rPr>
              <a:t>							</a:t>
            </a:r>
            <a:r>
              <a:rPr lang="en-GB" sz="2800" i="1" dirty="0">
                <a:latin typeface="Palatino Linotype" panose="02040502050505030304" pitchFamily="18" charset="0"/>
              </a:rPr>
              <a:t>Early Morning</a:t>
            </a:r>
            <a:r>
              <a:rPr lang="en-GB" sz="2800" dirty="0">
                <a:latin typeface="Palatino Linotype" panose="02040502050505030304" pitchFamily="18" charset="0"/>
              </a:rPr>
              <a:t> (1825)</a:t>
            </a:r>
            <a:br>
              <a:rPr lang="fr-FR" sz="2200" dirty="0"/>
            </a:br>
            <a:endParaRPr lang="fr-FR" sz="2200" dirty="0">
              <a:latin typeface="Palatino Linotype" panose="020405020505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272094-7A00-40F8-AE2F-F7D3DA124636}"/>
              </a:ext>
            </a:extLst>
          </p:cNvPr>
          <p:cNvSpPr/>
          <p:nvPr/>
        </p:nvSpPr>
        <p:spPr>
          <a:xfrm>
            <a:off x="268151" y="1609447"/>
            <a:ext cx="5999376" cy="509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0000"/>
              </a:lnSpc>
              <a:spcAft>
                <a:spcPts val="300"/>
              </a:spcAft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The trees were the worst loss and damage, for at Sharkey’s bidding they had been cut down recklessly far and wide over the Shire; and Sam grieved over this more than anything else. For one thing, this hurt would take long to heal, and only his great-grandchildren, he thought, would see the Shire as it ought to be.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300"/>
              </a:spcAft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Then suddenly one day, for he had been too busy for weeks to give a thought to his adventures, he remembered the gift of Galadriel. He brought the box out and showed it to the other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Travellers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(for so they were now called by everyone), and asked their advice.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300"/>
              </a:spcAft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‘I wondered when you would think of it,’ said Frodo. ‘Open it!’</a:t>
            </a:r>
          </a:p>
          <a:p>
            <a:pPr indent="180340" algn="just">
              <a:lnSpc>
                <a:spcPct val="110000"/>
              </a:lnSpc>
              <a:spcAft>
                <a:spcPts val="300"/>
              </a:spcAft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180340" algn="just">
              <a:lnSpc>
                <a:spcPct val="110000"/>
              </a:lnSpc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J.R.R. Tolkien,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The Lord of the Rings. The Return of the King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(1955)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0BEFE0-311C-4B53-9C3B-3024353B3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32" y="1462103"/>
            <a:ext cx="5804868" cy="47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96095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1BA7A-3CFB-428D-BBA1-030E97C3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500" dirty="0">
                <a:latin typeface="Palatino Linotype" panose="02040502050505030304" pitchFamily="18" charset="0"/>
              </a:rPr>
              <a:t>Peter Jackson, </a:t>
            </a:r>
            <a:r>
              <a:rPr lang="fr-FR" sz="3500" i="1" dirty="0">
                <a:latin typeface="Palatino Linotype" panose="02040502050505030304" pitchFamily="18" charset="0"/>
              </a:rPr>
              <a:t>The Return of the King </a:t>
            </a:r>
            <a:r>
              <a:rPr lang="fr-FR" sz="3500" dirty="0">
                <a:latin typeface="Palatino Linotype" panose="02040502050505030304" pitchFamily="18" charset="0"/>
              </a:rPr>
              <a:t>(2003):</a:t>
            </a:r>
            <a:br>
              <a:rPr lang="fr-FR" sz="3500" dirty="0">
                <a:latin typeface="Palatino Linotype" panose="02040502050505030304" pitchFamily="18" charset="0"/>
              </a:rPr>
            </a:br>
            <a:r>
              <a:rPr lang="fr-FR" sz="3500" dirty="0">
                <a:latin typeface="Palatino Linotype" panose="02040502050505030304" pitchFamily="18" charset="0"/>
              </a:rPr>
              <a:t>	the Grey </a:t>
            </a:r>
            <a:r>
              <a:rPr lang="fr-FR" sz="3500" dirty="0" err="1">
                <a:latin typeface="Palatino Linotype" panose="02040502050505030304" pitchFamily="18" charset="0"/>
              </a:rPr>
              <a:t>Havens</a:t>
            </a:r>
            <a:endParaRPr lang="fr-FR" sz="3500" dirty="0">
              <a:latin typeface="Palatino Linotype" panose="02040502050505030304" pitchFamily="18" charset="0"/>
            </a:endParaRPr>
          </a:p>
        </p:txBody>
      </p:sp>
      <p:pic>
        <p:nvPicPr>
          <p:cNvPr id="3" name="Picture 4" descr="http://www.cellardoor.the-green-door.net/images/GreyHavens.jpg">
            <a:extLst>
              <a:ext uri="{FF2B5EF4-FFF2-40B4-BE49-F238E27FC236}">
                <a16:creationId xmlns:a16="http://schemas.microsoft.com/office/drawing/2014/main" id="{7011EE26-A972-4461-A2AD-6558B9B9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764" y="1675227"/>
            <a:ext cx="10400471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53024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4CAF0E2-934C-438F-96B8-B52EFD0BA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fr-FR" sz="2800" dirty="0">
                <a:latin typeface="Palatino Linotype" panose="02040502050505030304" pitchFamily="18" charset="0"/>
              </a:rPr>
              <a:t>William Turner, </a:t>
            </a:r>
            <a:r>
              <a:rPr lang="en-GB" altLang="fr-FR" sz="2800" i="1" dirty="0">
                <a:latin typeface="Palatino Linotype" panose="02040502050505030304" pitchFamily="18" charset="0"/>
              </a:rPr>
              <a:t>Dido building Carthage; or the Rise of the Carthaginian Empire</a:t>
            </a:r>
            <a:r>
              <a:rPr lang="en-GB" altLang="fr-FR" sz="2800" dirty="0">
                <a:latin typeface="Palatino Linotype" panose="02040502050505030304" pitchFamily="18" charset="0"/>
              </a:rPr>
              <a:t> (1815)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2200" dirty="0" err="1">
                <a:latin typeface="Palatino Linotype" panose="02040502050505030304" pitchFamily="18" charset="0"/>
              </a:rPr>
              <a:t>huile</a:t>
            </a:r>
            <a:r>
              <a:rPr lang="en-GB" altLang="fr-FR" sz="2200" dirty="0">
                <a:latin typeface="Palatino Linotype" panose="02040502050505030304" pitchFamily="18" charset="0"/>
              </a:rPr>
              <a:t> sur toile, </a:t>
            </a:r>
            <a:r>
              <a:rPr lang="fr-FR" sz="2200" dirty="0">
                <a:latin typeface="Palatino Linotype" panose="02040502050505030304" pitchFamily="18" charset="0"/>
              </a:rPr>
              <a:t>155,5 x 230 cm,</a:t>
            </a:r>
            <a:r>
              <a:rPr lang="fr-FR" sz="2000" dirty="0">
                <a:latin typeface="Palatino Linotype" panose="02040502050505030304" pitchFamily="18" charset="0"/>
              </a:rPr>
              <a:t> , </a:t>
            </a:r>
            <a:r>
              <a:rPr lang="fr-FR" altLang="fr-FR" sz="2000" dirty="0">
                <a:latin typeface="Palatino Linotype" panose="02040502050505030304" pitchFamily="18" charset="0"/>
                <a:sym typeface="Wingdings" panose="05000000000000000000" pitchFamily="2" charset="2"/>
              </a:rPr>
              <a:t>National </a:t>
            </a:r>
            <a:r>
              <a:rPr lang="fr-FR" altLang="fr-FR" sz="2000" dirty="0" err="1">
                <a:latin typeface="Palatino Linotype" panose="02040502050505030304" pitchFamily="18" charset="0"/>
                <a:sym typeface="Wingdings" panose="05000000000000000000" pitchFamily="2" charset="2"/>
              </a:rPr>
              <a:t>Gallery</a:t>
            </a:r>
            <a:endParaRPr lang="fr-FR" altLang="fr-FR" sz="2200" dirty="0">
              <a:latin typeface="Palatino Linotype" panose="02040502050505030304" pitchFamily="18" charset="0"/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7163F336-5699-41AA-B860-4E92A8FA2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fr-FR" altLang="fr-FR" sz="2000" b="1" i="1" dirty="0">
              <a:latin typeface="Palatino Linotype" panose="02040502050505030304" pitchFamily="18" charset="0"/>
            </a:endParaRPr>
          </a:p>
          <a:p>
            <a:pPr>
              <a:buFontTx/>
              <a:buNone/>
            </a:pPr>
            <a:endParaRPr lang="fr-FR" altLang="fr-FR" sz="2000" b="1" i="1" dirty="0">
              <a:latin typeface="Palatino Linotype" panose="02040502050505030304" pitchFamily="18" charset="0"/>
            </a:endParaRPr>
          </a:p>
          <a:p>
            <a:pPr>
              <a:buFontTx/>
              <a:buNone/>
            </a:pPr>
            <a:endParaRPr lang="fr-FR" altLang="fr-FR" sz="2000" b="1" i="1" dirty="0">
              <a:latin typeface="Palatino Linotype" panose="02040502050505030304" pitchFamily="18" charset="0"/>
            </a:endParaRPr>
          </a:p>
          <a:p>
            <a:pPr>
              <a:buFontTx/>
              <a:buNone/>
            </a:pPr>
            <a:endParaRPr lang="fr-FR" altLang="fr-FR" sz="2500" dirty="0">
              <a:latin typeface="Palatino Linotype" panose="02040502050505030304" pitchFamily="18" charset="0"/>
            </a:endParaRPr>
          </a:p>
        </p:txBody>
      </p:sp>
      <p:pic>
        <p:nvPicPr>
          <p:cNvPr id="37895" name="Picture 7" descr="Turner_Dido_Building_Carthage">
            <a:extLst>
              <a:ext uri="{FF2B5EF4-FFF2-40B4-BE49-F238E27FC236}">
                <a16:creationId xmlns:a16="http://schemas.microsoft.com/office/drawing/2014/main" id="{44B830FE-D93B-4A57-9537-1A4E5940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48" y="1690688"/>
            <a:ext cx="7309894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8840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B00D4A2-EDD3-4B7C-BB1F-099C9059D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2800" dirty="0">
                <a:latin typeface="Palatino Linotype" panose="02040502050505030304" pitchFamily="18" charset="0"/>
              </a:rPr>
              <a:t>Claude Lorrain</a:t>
            </a:r>
            <a:br>
              <a:rPr lang="fr-FR" altLang="fr-FR" sz="2800" dirty="0">
                <a:latin typeface="Palatino Linotype" panose="02040502050505030304" pitchFamily="18" charset="0"/>
              </a:rPr>
            </a:br>
            <a:r>
              <a:rPr lang="fr-FR" altLang="fr-FR" sz="2800" i="1" dirty="0" err="1">
                <a:latin typeface="Palatino Linotype" panose="02040502050505030304" pitchFamily="18" charset="0"/>
              </a:rPr>
              <a:t>Seaport</a:t>
            </a:r>
            <a:r>
              <a:rPr lang="fr-FR" altLang="fr-FR" sz="2800" i="1" dirty="0">
                <a:latin typeface="Palatino Linotype" panose="02040502050505030304" pitchFamily="18" charset="0"/>
              </a:rPr>
              <a:t> </a:t>
            </a:r>
            <a:r>
              <a:rPr lang="fr-FR" altLang="fr-FR" sz="2800" i="1" dirty="0" err="1">
                <a:latin typeface="Palatino Linotype" panose="02040502050505030304" pitchFamily="18" charset="0"/>
              </a:rPr>
              <a:t>with</a:t>
            </a:r>
            <a:r>
              <a:rPr lang="fr-FR" altLang="fr-FR" sz="2800" i="1" dirty="0">
                <a:latin typeface="Palatino Linotype" panose="02040502050505030304" pitchFamily="18" charset="0"/>
              </a:rPr>
              <a:t> the </a:t>
            </a:r>
            <a:r>
              <a:rPr lang="fr-FR" altLang="fr-FR" sz="2800" i="1" dirty="0" err="1">
                <a:latin typeface="Palatino Linotype" panose="02040502050505030304" pitchFamily="18" charset="0"/>
              </a:rPr>
              <a:t>Embarkation</a:t>
            </a:r>
            <a:r>
              <a:rPr lang="fr-FR" altLang="fr-FR" sz="2800" i="1" dirty="0">
                <a:latin typeface="Palatino Linotype" panose="02040502050505030304" pitchFamily="18" charset="0"/>
              </a:rPr>
              <a:t> of the Queen of </a:t>
            </a:r>
            <a:r>
              <a:rPr lang="fr-FR" altLang="fr-FR" sz="2800" i="1" dirty="0" err="1">
                <a:latin typeface="Palatino Linotype" panose="02040502050505030304" pitchFamily="18" charset="0"/>
              </a:rPr>
              <a:t>Sheba</a:t>
            </a:r>
            <a:r>
              <a:rPr lang="fr-FR" altLang="fr-FR" sz="2800" dirty="0">
                <a:latin typeface="Palatino Linotype" panose="02040502050505030304" pitchFamily="18" charset="0"/>
              </a:rPr>
              <a:t> (1648)</a:t>
            </a:r>
            <a:br>
              <a:rPr lang="fr-FR" altLang="fr-FR" sz="2800" dirty="0">
                <a:latin typeface="Palatino Linotype" panose="02040502050505030304" pitchFamily="18" charset="0"/>
              </a:rPr>
            </a:br>
            <a:r>
              <a:rPr lang="fr-FR" altLang="fr-FR" sz="2200" dirty="0">
                <a:latin typeface="Palatino Linotype" panose="02040502050505030304" pitchFamily="18" charset="0"/>
              </a:rPr>
              <a:t>huile sur toile, </a:t>
            </a:r>
            <a:r>
              <a:rPr lang="fr-FR" sz="2200" dirty="0">
                <a:latin typeface="Palatino Linotype" panose="02040502050505030304" pitchFamily="18" charset="0"/>
              </a:rPr>
              <a:t>149,1 x 196,7 cm, </a:t>
            </a:r>
            <a:r>
              <a:rPr lang="fr-FR" altLang="fr-FR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National </a:t>
            </a:r>
            <a:r>
              <a:rPr lang="fr-FR" altLang="fr-FR" sz="2400" dirty="0" err="1">
                <a:latin typeface="Palatino Linotype" panose="02040502050505030304" pitchFamily="18" charset="0"/>
                <a:sym typeface="Wingdings" panose="05000000000000000000" pitchFamily="2" charset="2"/>
              </a:rPr>
              <a:t>Gallery</a:t>
            </a:r>
            <a:endParaRPr lang="fr-FR" altLang="fr-FR" sz="2200" dirty="0">
              <a:latin typeface="Palatino Linotype" panose="02040502050505030304" pitchFamily="18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5AA8FAC-03B6-4880-A2F7-317008AD8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153" y="1825625"/>
            <a:ext cx="1113864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altLang="fr-FR" sz="2500" dirty="0"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altLang="fr-FR" sz="2500" dirty="0">
              <a:latin typeface="Palatino Linotype" panose="02040502050505030304" pitchFamily="18" charset="0"/>
              <a:sym typeface="Wingdings" panose="05000000000000000000" pitchFamily="2" charset="2"/>
            </a:endParaRPr>
          </a:p>
        </p:txBody>
      </p:sp>
      <p:pic>
        <p:nvPicPr>
          <p:cNvPr id="38917" name="Picture 5" descr="Claude Lorrain 008.jpg">
            <a:extLst>
              <a:ext uri="{FF2B5EF4-FFF2-40B4-BE49-F238E27FC236}">
                <a16:creationId xmlns:a16="http://schemas.microsoft.com/office/drawing/2014/main" id="{05A674FC-6A81-4D63-A445-3596C88F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32" y="1674000"/>
            <a:ext cx="6824009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8870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2ACFD3B-5086-49D6-867C-5D9E2927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fr-FR" sz="2800" dirty="0">
                <a:latin typeface="Palatino Linotype" panose="02040502050505030304" pitchFamily="18" charset="0"/>
              </a:rPr>
              <a:t>William Turner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2800" i="1" dirty="0">
                <a:latin typeface="Palatino Linotype" panose="02040502050505030304" pitchFamily="18" charset="0"/>
              </a:rPr>
              <a:t>The Decline of the Carthaginian Empire</a:t>
            </a:r>
            <a:r>
              <a:rPr lang="en-GB" altLang="fr-FR" sz="2800" dirty="0">
                <a:latin typeface="Palatino Linotype" panose="02040502050505030304" pitchFamily="18" charset="0"/>
              </a:rPr>
              <a:t> (1817)</a:t>
            </a:r>
            <a:br>
              <a:rPr lang="fr-FR" altLang="fr-FR" sz="2800" dirty="0">
                <a:latin typeface="Palatino Linotype" panose="02040502050505030304" pitchFamily="18" charset="0"/>
              </a:rPr>
            </a:br>
            <a:r>
              <a:rPr lang="fr-FR" altLang="fr-FR" sz="2200" dirty="0">
                <a:latin typeface="Palatino Linotype" panose="02040502050505030304" pitchFamily="18" charset="0"/>
              </a:rPr>
              <a:t>huile sur toile, </a:t>
            </a:r>
            <a:r>
              <a:rPr lang="fr-FR" sz="2200" dirty="0">
                <a:latin typeface="Palatino Linotype" panose="02040502050505030304" pitchFamily="18" charset="0"/>
              </a:rPr>
              <a:t>170 x 238 cm</a:t>
            </a:r>
            <a:endParaRPr lang="fr-FR" altLang="fr-FR" sz="2200" dirty="0">
              <a:latin typeface="Palatino Linotype" panose="02040502050505030304" pitchFamily="18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A28ABB4-0354-4EC2-8EBC-8C7FC714F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altLang="fr-FR" dirty="0"/>
          </a:p>
          <a:p>
            <a:pPr marL="0" indent="0">
              <a:buNone/>
            </a:pPr>
            <a:endParaRPr lang="fr-FR" altLang="fr-FR" sz="2500" dirty="0">
              <a:latin typeface="Palatino Linotype" panose="02040502050505030304" pitchFamily="18" charset="0"/>
            </a:endParaRPr>
          </a:p>
        </p:txBody>
      </p:sp>
      <p:pic>
        <p:nvPicPr>
          <p:cNvPr id="36868" name="Picture 4" descr="Joseph Mallord William Turner ‘The Decline of the Carthaginian Empire ...’, exhibited 1817">
            <a:extLst>
              <a:ext uri="{FF2B5EF4-FFF2-40B4-BE49-F238E27FC236}">
                <a16:creationId xmlns:a16="http://schemas.microsoft.com/office/drawing/2014/main" id="{6D229A23-4DF7-4A91-90AA-4B9B6FE5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2" y="1753054"/>
            <a:ext cx="7057354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11039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82255-65C7-44B7-B6C8-11E5CFD9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0"/>
            <a:ext cx="6735131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>
                <a:latin typeface="Palatino Linotype" panose="02040502050505030304" pitchFamily="18" charset="0"/>
              </a:rPr>
              <a:t>Amrit &amp; Rabindra K.D. Kaur Singh, </a:t>
            </a:r>
            <a:r>
              <a:rPr lang="en-US" sz="3000" i="1" dirty="0">
                <a:latin typeface="Palatino Linotype" panose="02040502050505030304" pitchFamily="18" charset="0"/>
              </a:rPr>
              <a:t>Liverpool 800: The Changing Face of Liverpool</a:t>
            </a:r>
            <a:r>
              <a:rPr lang="en-US" sz="3000" dirty="0">
                <a:latin typeface="Palatino Linotype" panose="02040502050505030304" pitchFamily="18" charset="0"/>
              </a:rPr>
              <a:t> (2007)</a:t>
            </a:r>
            <a:br>
              <a:rPr lang="en-US" sz="3000" dirty="0">
                <a:latin typeface="Palatino Linotype" panose="02040502050505030304" pitchFamily="18" charset="0"/>
              </a:rPr>
            </a:br>
            <a:br>
              <a:rPr lang="en-US" sz="3000" dirty="0">
                <a:latin typeface="Palatino Linotype" panose="02040502050505030304" pitchFamily="18" charset="0"/>
              </a:rPr>
            </a:br>
            <a:r>
              <a:rPr lang="en-US" sz="3000" dirty="0">
                <a:latin typeface="Palatino Linotype" panose="02040502050505030304" pitchFamily="18" charset="0"/>
              </a:rPr>
              <a:t>Poster, 54,6 x 81,3cm</a:t>
            </a:r>
            <a:br>
              <a:rPr lang="fr-FR" sz="3000" dirty="0">
                <a:latin typeface="Palatino Linotype" panose="02040502050505030304" pitchFamily="18" charset="0"/>
              </a:rPr>
            </a:br>
            <a:endParaRPr lang="en-US" sz="3000" dirty="0">
              <a:latin typeface="Palatino Linotype" panose="0204050205050503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3ED678-F0DA-4676-9F27-59B4F51C102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r="3376"/>
          <a:stretch/>
        </p:blipFill>
        <p:spPr bwMode="auto">
          <a:xfrm>
            <a:off x="1" y="10"/>
            <a:ext cx="465429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8067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F1752-2D79-4755-8A91-971AE99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Quelques références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FFBBB-6453-4977-8EE6-FCBF7176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cap="small" dirty="0">
                <a:latin typeface="Palatino Linotype" panose="02040502050505030304" pitchFamily="18" charset="0"/>
              </a:rPr>
              <a:t>British Library</a:t>
            </a:r>
            <a:r>
              <a:rPr lang="en-US" sz="1800" cap="small" dirty="0">
                <a:latin typeface="Palatino Linotype" panose="02040502050505030304" pitchFamily="18" charset="0"/>
              </a:rPr>
              <a:t>: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>
                <a:latin typeface="Palatino Linotype" panose="02040502050505030304" pitchFamily="18" charset="0"/>
                <a:hlinkClick r:id="rId2"/>
              </a:rPr>
              <a:t>https://www.bl.uk/romantics-and-victorians/articles/victorian-utopias</a:t>
            </a:r>
            <a:endParaRPr lang="fr-FR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Palatino Linotype" panose="02040502050505030304" pitchFamily="18" charset="0"/>
                <a:hlinkClick r:id="rId3"/>
              </a:rPr>
              <a:t>https://www.bl.uk/romantics-and-victorians/videos/the-gothic</a:t>
            </a:r>
            <a:endParaRPr lang="fr-FR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800" b="1" cap="small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800" b="1" cap="small" dirty="0">
                <a:latin typeface="Palatino Linotype" panose="02040502050505030304" pitchFamily="18" charset="0"/>
              </a:rPr>
              <a:t>British Museum: </a:t>
            </a:r>
            <a:r>
              <a:rPr lang="en-US" sz="1800" dirty="0">
                <a:latin typeface="Palatino Linotype" panose="02040502050505030304" pitchFamily="18" charset="0"/>
                <a:hlinkClick r:id="rId4"/>
              </a:rPr>
              <a:t>https://www.britishmuseum.org/</a:t>
            </a:r>
            <a:endParaRPr lang="en-US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100" u="sng" dirty="0">
                <a:latin typeface="Palatino Linotype" panose="02040502050505030304" pitchFamily="18" charset="0"/>
                <a:hlinkClick r:id="rId5"/>
              </a:rPr>
              <a:t>https://www.britishmuseum.org/visiting/planning_your_visit/audio_guides.aspx?lang=en</a:t>
            </a:r>
            <a:endParaRPr lang="fr-FR" sz="21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800" b="1" cap="small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800" b="1" cap="small" dirty="0">
                <a:latin typeface="Palatino Linotype" panose="02040502050505030304" pitchFamily="18" charset="0"/>
              </a:rPr>
              <a:t>Folio Society: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>
                <a:latin typeface="Palatino Linotype" panose="02040502050505030304" pitchFamily="18" charset="0"/>
                <a:hlinkClick r:id="rId6"/>
              </a:rPr>
              <a:t>https://www.foliosociety.com/</a:t>
            </a:r>
            <a:endParaRPr lang="en-US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sz="1800" b="1" cap="small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1800" b="1" cap="small" dirty="0" err="1">
                <a:latin typeface="Palatino Linotype" panose="02040502050505030304" pitchFamily="18" charset="0"/>
              </a:rPr>
              <a:t>Metropolitan</a:t>
            </a:r>
            <a:r>
              <a:rPr lang="fr-FR" sz="1800" b="1" cap="small" dirty="0">
                <a:latin typeface="Palatino Linotype" panose="02040502050505030304" pitchFamily="18" charset="0"/>
              </a:rPr>
              <a:t> Museum:</a:t>
            </a:r>
            <a:r>
              <a:rPr lang="fr-FR" sz="1800" cap="small" dirty="0">
                <a:latin typeface="Palatino Linotype" panose="02040502050505030304" pitchFamily="18" charset="0"/>
              </a:rPr>
              <a:t> </a:t>
            </a:r>
            <a:r>
              <a:rPr lang="fr-FR" sz="1800" dirty="0">
                <a:latin typeface="Palatino Linotype" panose="02040502050505030304" pitchFamily="18" charset="0"/>
                <a:hlinkClick r:id="rId7"/>
              </a:rPr>
              <a:t>https://www.metmuseum.org/toah/</a:t>
            </a:r>
            <a:endParaRPr lang="fr-FR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800" b="1" cap="small" dirty="0">
                <a:latin typeface="Palatino Linotype" panose="02040502050505030304" pitchFamily="18" charset="0"/>
              </a:rPr>
              <a:t>National Museum of Ireland:</a:t>
            </a: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>
                <a:latin typeface="Palatino Linotype" panose="02040502050505030304" pitchFamily="18" charset="0"/>
                <a:hlinkClick r:id="rId8"/>
              </a:rPr>
              <a:t>https://www.museum.ie/Home</a:t>
            </a:r>
            <a:endParaRPr lang="fr-FR" sz="1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sz="1800" b="1" cap="small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1800" b="1" cap="small" dirty="0">
                <a:latin typeface="Palatino Linotype" panose="02040502050505030304" pitchFamily="18" charset="0"/>
              </a:rPr>
              <a:t>Tate :</a:t>
            </a:r>
            <a:r>
              <a:rPr lang="fr-FR" sz="1800" dirty="0">
                <a:latin typeface="Palatino Linotype" panose="02040502050505030304" pitchFamily="18" charset="0"/>
              </a:rPr>
              <a:t> </a:t>
            </a:r>
            <a:r>
              <a:rPr lang="fr-FR" sz="1800" dirty="0">
                <a:latin typeface="Palatino Linotype" panose="02040502050505030304" pitchFamily="18" charset="0"/>
                <a:hlinkClick r:id="rId9"/>
              </a:rPr>
              <a:t>https://www.tate.org.uk/art/art-terms</a:t>
            </a:r>
            <a:endParaRPr lang="fr-FR" sz="1800" b="1" cap="small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sz="1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1592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5E6924-0404-44DC-8828-74097897FC46}"/>
              </a:ext>
            </a:extLst>
          </p:cNvPr>
          <p:cNvSpPr/>
          <p:nvPr/>
        </p:nvSpPr>
        <p:spPr>
          <a:xfrm>
            <a:off x="433365" y="666311"/>
            <a:ext cx="115101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tabLst>
                <a:tab pos="4495800" algn="l"/>
              </a:tabLst>
            </a:pP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ACTON, Mary. </a:t>
            </a:r>
            <a:r>
              <a:rPr lang="en-GB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Learning to Look at Paintings</a:t>
            </a:r>
            <a:r>
              <a:rPr lang="en-GB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, London, Routledge, 1997.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—. </a:t>
            </a:r>
            <a:r>
              <a:rPr lang="en-US" i="1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Learning to look at Modern Art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 </a:t>
            </a:r>
            <a:r>
              <a:rPr lang="en-GB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London, Routledge, 2004.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—. </a:t>
            </a:r>
            <a:r>
              <a:rPr lang="en-US" i="1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Learning to look at Sculpture</a:t>
            </a:r>
            <a:r>
              <a:rPr lang="en-US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r>
              <a:rPr lang="en-GB" dirty="0"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London, Routledge, 2014.</a:t>
            </a:r>
            <a:endParaRPr lang="en-US" dirty="0"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endParaRPr lang="en-US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BRUCKMULLER-GENLOT, Danielle.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Peinture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et civilisation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britanniques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 : culture et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représentation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Gap,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Ophrys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1999.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endParaRPr lang="en-US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GADOUIN, Isabelle. 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Le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commentaire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de documents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iconographiques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à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l’épreuve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orale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de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synthèse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Paris, Éditions du temps, 2001.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algn="just">
              <a:spcAft>
                <a:spcPts val="300"/>
              </a:spcAft>
              <a:tabLst>
                <a:tab pos="4495800" algn="l"/>
                <a:tab pos="4495800" algn="l"/>
              </a:tabLst>
            </a:pPr>
            <a:endParaRPr lang="en-US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  <a:tabLst>
                <a:tab pos="4495800" algn="l"/>
                <a:tab pos="4495800" algn="l"/>
              </a:tabLst>
            </a:pP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GRELLET, Françoise. </a:t>
            </a:r>
            <a:r>
              <a:rPr lang="en-US" i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Crossing Boundaries: </a:t>
            </a:r>
            <a:r>
              <a:rPr lang="en-US" i="1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Histoire</a:t>
            </a:r>
            <a:r>
              <a:rPr lang="en-US" i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et culture des pays du monde anglophone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Rennes, Presses </a:t>
            </a:r>
            <a:r>
              <a:rPr lang="en-US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Universitaires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de Rennes, 2012.</a:t>
            </a:r>
            <a:endParaRPr lang="en-US" b="1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endParaRPr lang="en-US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LAURENT,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Béatrice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La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peinture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anglaise :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histoire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et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méthodologie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par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l'analyse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de tableaux du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XVIIIe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siècle au </a:t>
            </a:r>
            <a:r>
              <a:rPr lang="en-US" i="1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XXe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siècle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Nantes,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Éd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. du temps, 2006.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endParaRPr lang="en-GB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r>
              <a:rPr lang="en-GB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MANGHANI, Sunil. </a:t>
            </a:r>
            <a:r>
              <a:rPr lang="en-GB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mbria-Italic"/>
              </a:rPr>
              <a:t>Image Studies: Theory and Practice</a:t>
            </a:r>
            <a:r>
              <a:rPr lang="en-GB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, London, Routledge, 2012.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9546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9BC177-86B8-46E3-875D-1A1D72FF176B}"/>
              </a:ext>
            </a:extLst>
          </p:cNvPr>
          <p:cNvSpPr/>
          <p:nvPr/>
        </p:nvSpPr>
        <p:spPr>
          <a:xfrm>
            <a:off x="381361" y="2078631"/>
            <a:ext cx="1084279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tabLst>
                <a:tab pos="4495800" algn="l"/>
                <a:tab pos="4495800" algn="l"/>
                <a:tab pos="4495800" algn="l"/>
              </a:tabLst>
            </a:pPr>
            <a:r>
              <a:rPr lang="en-GB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MCGREGOR, Neil. </a:t>
            </a:r>
            <a:r>
              <a:rPr lang="en-GB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Making Masterpieces</a:t>
            </a:r>
            <a:r>
              <a:rPr lang="en-GB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London, BBC Education / National Gallery Publications, 1997.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endParaRPr lang="en-GB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r>
              <a:rPr lang="en-GB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ROSE, Gillian. </a:t>
            </a:r>
            <a:r>
              <a:rPr lang="en-GB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mbria-Italic"/>
              </a:rPr>
              <a:t>Visual Methodologies: An Introduction to the Interpretation of Visual Materials</a:t>
            </a:r>
            <a:r>
              <a:rPr lang="en-GB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, London, Sage, 2006.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endParaRPr lang="en-US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THILEMANS,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Veerle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&amp; WASCHEK, Matthias,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n-US" i="1" kern="1800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L'art</a:t>
            </a:r>
            <a:r>
              <a:rPr lang="en-US" i="1" kern="1800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i="1" kern="1800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américain</a:t>
            </a:r>
            <a:r>
              <a:rPr lang="en-US" i="1" kern="1800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r>
              <a:rPr lang="en-US" i="1" kern="1800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Identités</a:t>
            </a:r>
            <a:r>
              <a:rPr lang="en-US" i="1" kern="1800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i="1" kern="1800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d'une</a:t>
            </a:r>
            <a:r>
              <a:rPr lang="en-US" i="1" kern="1800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nation</a:t>
            </a:r>
            <a:r>
              <a:rPr lang="en-US" kern="1800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Giverny ;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Musée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du Louvre ; École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nationale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supérieure des beaux-arts, 2005.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endParaRPr lang="en-US" dirty="0">
              <a:solidFill>
                <a:srgbClr val="002147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300"/>
              </a:spcAft>
              <a:tabLst>
                <a:tab pos="4495800" algn="l"/>
                <a:tab pos="4495800" algn="l"/>
              </a:tabLst>
            </a:pP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VALENTIN, Marie-Hélène. </a:t>
            </a:r>
            <a:r>
              <a:rPr lang="en-US" i="1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Le Monde anglophone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, Paris : Hachette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Supérieur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(Grands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repères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culturels</a:t>
            </a:r>
            <a:r>
              <a:rPr lang="en-US" dirty="0">
                <a:solidFill>
                  <a:srgbClr val="002147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), 2005.</a:t>
            </a:r>
            <a:endParaRPr lang="en-US" sz="2800" dirty="0">
              <a:solidFill>
                <a:srgbClr val="00214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2466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F1752-2D79-4755-8A91-971AE99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b">
            <a:normAutofit/>
          </a:bodyPr>
          <a:lstStyle/>
          <a:p>
            <a:r>
              <a:rPr lang="fr-FR" sz="3100" dirty="0">
                <a:latin typeface="Palatino Linotype" panose="02040502050505030304" pitchFamily="18" charset="0"/>
              </a:rPr>
              <a:t>H.G. Wells, </a:t>
            </a:r>
            <a:r>
              <a:rPr lang="fr-FR" sz="3100" i="1" dirty="0">
                <a:latin typeface="Palatino Linotype" panose="02040502050505030304" pitchFamily="18" charset="0"/>
              </a:rPr>
              <a:t>The </a:t>
            </a:r>
            <a:r>
              <a:rPr lang="fr-FR" sz="3100" i="1" dirty="0" err="1">
                <a:latin typeface="Palatino Linotype" panose="02040502050505030304" pitchFamily="18" charset="0"/>
              </a:rPr>
              <a:t>War</a:t>
            </a:r>
            <a:r>
              <a:rPr lang="fr-FR" sz="3100" i="1" dirty="0">
                <a:latin typeface="Palatino Linotype" panose="02040502050505030304" pitchFamily="18" charset="0"/>
              </a:rPr>
              <a:t> of the Worlds</a:t>
            </a:r>
            <a:br>
              <a:rPr lang="fr-FR" sz="3100" dirty="0">
                <a:latin typeface="Palatino Linotype" panose="02040502050505030304" pitchFamily="18" charset="0"/>
              </a:rPr>
            </a:br>
            <a:r>
              <a:rPr lang="fr-FR" sz="3100" dirty="0">
                <a:latin typeface="Palatino Linotype" panose="02040502050505030304" pitchFamily="18" charset="0"/>
              </a:rPr>
              <a:t>(1897, 1898)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733E15-B7AF-4C7A-B513-284040048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FFBBB-6453-4977-8EE6-FCBF7176A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300" dirty="0">
                <a:latin typeface="Palatino Linotype" panose="02040502050505030304" pitchFamily="18" charset="0"/>
              </a:rPr>
              <a:t>Adaptations</a:t>
            </a:r>
          </a:p>
          <a:p>
            <a:pPr marL="0" indent="0">
              <a:buNone/>
            </a:pPr>
            <a:r>
              <a:rPr lang="fr-FR" sz="2300" dirty="0">
                <a:latin typeface="Palatino Linotype" panose="020405020505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http://www.impossiblefactual.com</a:t>
            </a:r>
            <a:endParaRPr lang="fr-FR" sz="23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sz="23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sz="23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300" dirty="0">
                <a:latin typeface="Palatino Linotype" panose="02040502050505030304" pitchFamily="18" charset="0"/>
              </a:rPr>
              <a:t>Warwick </a:t>
            </a:r>
            <a:r>
              <a:rPr lang="fr-FR" sz="2300" dirty="0" err="1">
                <a:latin typeface="Palatino Linotype" panose="02040502050505030304" pitchFamily="18" charset="0"/>
              </a:rPr>
              <a:t>Goble</a:t>
            </a:r>
            <a:r>
              <a:rPr lang="fr-FR" sz="2300" dirty="0">
                <a:latin typeface="Palatino Linotype" panose="02040502050505030304" pitchFamily="18" charset="0"/>
              </a:rPr>
              <a:t>: </a:t>
            </a:r>
            <a:r>
              <a:rPr lang="fr-FR" sz="2300" i="1" dirty="0" err="1">
                <a:latin typeface="Palatino Linotype" panose="02040502050505030304" pitchFamily="18" charset="0"/>
              </a:rPr>
              <a:t>Pearson’s</a:t>
            </a:r>
            <a:r>
              <a:rPr lang="fr-FR" sz="2300" i="1" dirty="0">
                <a:latin typeface="Palatino Linotype" panose="02040502050505030304" pitchFamily="18" charset="0"/>
              </a:rPr>
              <a:t> Magazine</a:t>
            </a:r>
          </a:p>
          <a:p>
            <a:pPr marL="0" indent="0">
              <a:buNone/>
            </a:pPr>
            <a:r>
              <a:rPr lang="fr-FR" sz="2300" dirty="0">
                <a:latin typeface="Palatino Linotype" panose="02040502050505030304" pitchFamily="18" charset="0"/>
              </a:rPr>
              <a:t>(Londres, 1897)</a:t>
            </a:r>
          </a:p>
          <a:p>
            <a:pPr marL="0" indent="0">
              <a:buNone/>
            </a:pPr>
            <a:endParaRPr lang="fr-FR" sz="23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300" dirty="0">
                <a:latin typeface="Palatino Linotype" panose="02040502050505030304" pitchFamily="18" charset="0"/>
              </a:rPr>
              <a:t>Procédés photomécaniques</a:t>
            </a:r>
            <a:endParaRPr lang="fr-FR" sz="2000" u="sng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fr-FR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1111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A40DD-0CE9-495D-8AA6-429DF43EB98F}"/>
              </a:ext>
            </a:extLst>
          </p:cNvPr>
          <p:cNvSpPr/>
          <p:nvPr/>
        </p:nvSpPr>
        <p:spPr>
          <a:xfrm>
            <a:off x="890752" y="335846"/>
            <a:ext cx="105628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And this Thing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 saw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!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How can I describe it?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monstrous tripod, higher than many houses, striding over the young pine trees, and smashing them aside in its career;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 walking engine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of glittering metal, striding now across the heather; articulate ropes of steel dangling from it, and the clattering tumult of its passage mingling with the riot of the thunder. A flash, and it came out vividly, heeling over one way with two feet in the air, to vanish and reappear almost instantly as it seemed, with the next flash, a hundred yards nearer.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Can you imagine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milking stool tilted and bowled violently along the ground? That was the impression those instant flashes gave. But instead of a milking stool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imagine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it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 great body of machinery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on a tripod stand.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Then suddenly the trees in the pine wood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ahead of me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were parted, as brittle reeds are parted by a man thrusting through them; they were snapped off and driven headlong, and a second huge tripod appeared, rushing, as it seemed, headlong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towards me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 And I was galloping hard to meet it! At the sight of the second monster my nerve went altogether. Not stopping to look again, I wrenched the horse’s head hard round to the right and in another moment the dog cart had heeled over upon the horse; the shafts smashed noisily, and I was flung sideways and fell heavily into a shallow pool of water.</a:t>
            </a:r>
          </a:p>
          <a:p>
            <a:pPr algn="just"/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H.G. Wells,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The War of the Worlds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(1898, book I, chapter X). Gutenberg.org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3482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A3DC4-36C2-49FD-B35E-66AC37D49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52" y="2973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3500" dirty="0">
                <a:latin typeface="Palatino Linotype" panose="02040502050505030304" pitchFamily="18" charset="0"/>
              </a:rPr>
              <a:t>Warwick </a:t>
            </a:r>
            <a:r>
              <a:rPr lang="fr-FR" sz="3500" dirty="0" err="1">
                <a:latin typeface="Palatino Linotype" panose="02040502050505030304" pitchFamily="18" charset="0"/>
              </a:rPr>
              <a:t>Goble</a:t>
            </a:r>
            <a:r>
              <a:rPr lang="en-US" sz="3600" b="1" dirty="0">
                <a:latin typeface="Palatino Linotype" panose="02040502050505030304" pitchFamily="18" charset="0"/>
              </a:rPr>
              <a:t>				</a:t>
            </a:r>
            <a:r>
              <a:rPr lang="en-US" sz="3600" dirty="0">
                <a:latin typeface="Palatino Linotype" panose="02040502050505030304" pitchFamily="18" charset="0"/>
              </a:rPr>
              <a:t>Robert Seymour</a:t>
            </a:r>
            <a:br>
              <a:rPr lang="en-US" sz="3600" dirty="0">
                <a:latin typeface="Palatino Linotype" panose="02040502050505030304" pitchFamily="18" charset="0"/>
              </a:rPr>
            </a:br>
            <a:r>
              <a:rPr lang="fr-FR" sz="3600" dirty="0">
                <a:latin typeface="Palatino Linotype" panose="02040502050505030304" pitchFamily="18" charset="0"/>
              </a:rPr>
              <a:t>(Book II , </a:t>
            </a:r>
            <a:r>
              <a:rPr lang="fr-FR" sz="3600" dirty="0" err="1">
                <a:latin typeface="Palatino Linotype" panose="02040502050505030304" pitchFamily="18" charset="0"/>
              </a:rPr>
              <a:t>chapter</a:t>
            </a:r>
            <a:r>
              <a:rPr lang="fr-FR" sz="3600" dirty="0">
                <a:latin typeface="Palatino Linotype" panose="02040502050505030304" pitchFamily="18" charset="0"/>
              </a:rPr>
              <a:t> X) </a:t>
            </a:r>
            <a:r>
              <a:rPr lang="en-US" sz="3600" dirty="0">
                <a:latin typeface="Palatino Linotype" panose="02040502050505030304" pitchFamily="18" charset="0"/>
              </a:rPr>
              <a:t>		</a:t>
            </a:r>
            <a:r>
              <a:rPr lang="en-US" sz="3600" i="1" dirty="0">
                <a:latin typeface="Palatino Linotype" panose="02040502050505030304" pitchFamily="18" charset="0"/>
              </a:rPr>
              <a:t>The March of Intellect</a:t>
            </a:r>
            <a:r>
              <a:rPr lang="en-US" sz="3600" dirty="0">
                <a:latin typeface="Palatino Linotype" panose="02040502050505030304" pitchFamily="18" charset="0"/>
              </a:rPr>
              <a:t> (1828)</a:t>
            </a:r>
            <a:br>
              <a:rPr lang="fr-FR" sz="3500" dirty="0">
                <a:latin typeface="Palatino Linotype" panose="02040502050505030304" pitchFamily="18" charset="0"/>
              </a:rPr>
            </a:br>
            <a:endParaRPr lang="fr-FR" sz="3500" dirty="0">
              <a:latin typeface="Palatino Linotype" panose="02040502050505030304" pitchFamily="18" charset="0"/>
            </a:endParaRPr>
          </a:p>
        </p:txBody>
      </p:sp>
      <p:pic>
        <p:nvPicPr>
          <p:cNvPr id="5" name="Espace réservé du contenu 4" descr="Une image contenant bâtiment, texte, vieux, pièce&#10;&#10;Description générée automatiquement">
            <a:extLst>
              <a:ext uri="{FF2B5EF4-FFF2-40B4-BE49-F238E27FC236}">
                <a16:creationId xmlns:a16="http://schemas.microsoft.com/office/drawing/2014/main" id="{EF89BB3F-8AE0-48BB-AE64-6B4711E21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2" y="1612749"/>
            <a:ext cx="3064802" cy="5112000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F702256-43DD-4406-8555-496644BC5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5429"/>
          <a:stretch>
            <a:fillRect/>
          </a:stretch>
        </p:blipFill>
        <p:spPr>
          <a:xfrm>
            <a:off x="5393252" y="1326638"/>
            <a:ext cx="6474154" cy="5112000"/>
          </a:xfrm>
        </p:spPr>
      </p:pic>
    </p:spTree>
    <p:extLst>
      <p:ext uri="{BB962C8B-B14F-4D97-AF65-F5344CB8AC3E}">
        <p14:creationId xmlns:p14="http://schemas.microsoft.com/office/powerpoint/2010/main" val="357501677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06E8D-556C-4F94-9DE8-A1174F4E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929" y="3429000"/>
            <a:ext cx="6274590" cy="321006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000" dirty="0">
                <a:latin typeface="Palatino Linotype" panose="02040502050505030304" pitchFamily="18" charset="0"/>
              </a:rPr>
            </a:br>
            <a:br>
              <a:rPr lang="en-US" sz="3000" dirty="0">
                <a:latin typeface="Palatino Linotype" panose="02040502050505030304" pitchFamily="18" charset="0"/>
              </a:rPr>
            </a:br>
            <a:br>
              <a:rPr lang="en-US" sz="3000" dirty="0">
                <a:latin typeface="Palatino Linotype" panose="02040502050505030304" pitchFamily="18" charset="0"/>
              </a:rPr>
            </a:br>
            <a:br>
              <a:rPr lang="en-US" sz="3000" dirty="0">
                <a:latin typeface="Palatino Linotype" panose="02040502050505030304" pitchFamily="18" charset="0"/>
              </a:rPr>
            </a:br>
            <a:r>
              <a:rPr lang="en-US" sz="3000" dirty="0">
                <a:latin typeface="Palatino Linotype" panose="02040502050505030304" pitchFamily="18" charset="0"/>
              </a:rPr>
              <a:t>	Henrique </a:t>
            </a:r>
            <a:r>
              <a:rPr lang="en-US" sz="3000" dirty="0" err="1">
                <a:latin typeface="Palatino Linotype" panose="02040502050505030304" pitchFamily="18" charset="0"/>
              </a:rPr>
              <a:t>Alvim</a:t>
            </a:r>
            <a:r>
              <a:rPr lang="en-US" sz="3000" dirty="0">
                <a:latin typeface="Palatino Linotype" panose="02040502050505030304" pitchFamily="18" charset="0"/>
              </a:rPr>
              <a:t> </a:t>
            </a:r>
            <a:r>
              <a:rPr lang="en-US" sz="3000" dirty="0" err="1">
                <a:latin typeface="Palatino Linotype" panose="02040502050505030304" pitchFamily="18" charset="0"/>
              </a:rPr>
              <a:t>Corrêa</a:t>
            </a:r>
            <a:br>
              <a:rPr lang="en-US" sz="3000" dirty="0">
                <a:latin typeface="Palatino Linotype" panose="02040502050505030304" pitchFamily="18" charset="0"/>
              </a:rPr>
            </a:br>
            <a:r>
              <a:rPr lang="en-US" sz="3000" dirty="0">
                <a:latin typeface="Palatino Linotype" panose="02040502050505030304" pitchFamily="18" charset="0"/>
              </a:rPr>
              <a:t>	(L. </a:t>
            </a:r>
            <a:r>
              <a:rPr lang="en-US" sz="3000" dirty="0" err="1">
                <a:latin typeface="Palatino Linotype" panose="02040502050505030304" pitchFamily="18" charset="0"/>
              </a:rPr>
              <a:t>Vandamme</a:t>
            </a:r>
            <a:r>
              <a:rPr lang="en-US" sz="3000" dirty="0">
                <a:latin typeface="Palatino Linotype" panose="02040502050505030304" pitchFamily="18" charset="0"/>
              </a:rPr>
              <a:t>, 1906)</a:t>
            </a:r>
            <a:endParaRPr lang="en-US" sz="6000" dirty="0"/>
          </a:p>
        </p:txBody>
      </p:sp>
      <p:pic>
        <p:nvPicPr>
          <p:cNvPr id="3" name="Picture 2" descr="War1">
            <a:extLst>
              <a:ext uri="{FF2B5EF4-FFF2-40B4-BE49-F238E27FC236}">
                <a16:creationId xmlns:a16="http://schemas.microsoft.com/office/drawing/2014/main" id="{EB647EFE-98DF-4451-9D27-EFF142027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12548"/>
          <a:stretch/>
        </p:blipFill>
        <p:spPr bwMode="auto">
          <a:xfrm>
            <a:off x="6898044" y="87087"/>
            <a:ext cx="3713671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EDD0AED-A741-4F76-827B-DE34812D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7" y="377962"/>
            <a:ext cx="45375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415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F1752-2D79-4755-8A91-971AE99B8C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Le dossier personnel de l’élève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FFBBB-6453-4977-8EE6-FCBF7176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Diachronie</a:t>
            </a:r>
          </a:p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Conventions </a:t>
            </a:r>
          </a:p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Synchronie</a:t>
            </a:r>
          </a:p>
          <a:p>
            <a:pPr marL="0" indent="0">
              <a:buNone/>
            </a:pPr>
            <a:endParaRPr lang="fr-FR" sz="25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500" dirty="0">
                <a:latin typeface="Palatino Linotype" panose="02040502050505030304" pitchFamily="18" charset="0"/>
              </a:rPr>
              <a:t>Pour le dossier personnel de l’élève</a:t>
            </a:r>
          </a:p>
        </p:txBody>
      </p:sp>
    </p:spTree>
    <p:extLst>
      <p:ext uri="{BB962C8B-B14F-4D97-AF65-F5344CB8AC3E}">
        <p14:creationId xmlns:p14="http://schemas.microsoft.com/office/powerpoint/2010/main" val="291728832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EC894E0-D875-4E1D-A011-7BA22D50D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altLang="fr-FR" sz="3900" dirty="0">
                <a:latin typeface="Palatino Linotype" panose="02040502050505030304" pitchFamily="18" charset="0"/>
              </a:rPr>
              <a:t>Philip de </a:t>
            </a:r>
            <a:r>
              <a:rPr lang="en-GB" altLang="fr-FR" sz="3900" dirty="0" err="1">
                <a:latin typeface="Palatino Linotype" panose="02040502050505030304" pitchFamily="18" charset="0"/>
              </a:rPr>
              <a:t>Loutherbourg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3300" i="1" dirty="0">
                <a:latin typeface="Palatino Linotype" panose="02040502050505030304" pitchFamily="18" charset="0"/>
              </a:rPr>
              <a:t>An Avalanche in the Alps (</a:t>
            </a:r>
            <a:r>
              <a:rPr lang="en-GB" altLang="fr-FR" sz="3300" dirty="0">
                <a:latin typeface="Palatino Linotype" panose="02040502050505030304" pitchFamily="18" charset="0"/>
              </a:rPr>
              <a:t>1803</a:t>
            </a:r>
            <a:r>
              <a:rPr lang="fr-FR" altLang="fr-FR" sz="3300" dirty="0">
                <a:latin typeface="Palatino Linotype" panose="02040502050505030304" pitchFamily="18" charset="0"/>
              </a:rPr>
              <a:t>)</a:t>
            </a:r>
            <a:br>
              <a:rPr lang="fr-FR" altLang="fr-FR" sz="2800" dirty="0">
                <a:latin typeface="Palatino Linotype" panose="02040502050505030304" pitchFamily="18" charset="0"/>
              </a:rPr>
            </a:br>
            <a:r>
              <a:rPr lang="fr-FR" altLang="fr-FR" sz="2800" dirty="0" err="1">
                <a:latin typeface="Palatino Linotype" panose="02040502050505030304" pitchFamily="18" charset="0"/>
              </a:rPr>
              <a:t>oil</a:t>
            </a:r>
            <a:r>
              <a:rPr lang="fr-FR" altLang="fr-FR" sz="2800" dirty="0">
                <a:latin typeface="Palatino Linotype" panose="02040502050505030304" pitchFamily="18" charset="0"/>
              </a:rPr>
              <a:t> on </a:t>
            </a:r>
            <a:r>
              <a:rPr lang="fr-FR" altLang="fr-FR" sz="2800" dirty="0" err="1">
                <a:latin typeface="Palatino Linotype" panose="02040502050505030304" pitchFamily="18" charset="0"/>
              </a:rPr>
              <a:t>canvas</a:t>
            </a:r>
            <a:r>
              <a:rPr lang="fr-FR" altLang="fr-FR" sz="2800" dirty="0">
                <a:latin typeface="Palatino Linotype" panose="02040502050505030304" pitchFamily="18" charset="0"/>
              </a:rPr>
              <a:t>, 109.9 x 160 cm</a:t>
            </a:r>
            <a:br>
              <a:rPr lang="fr-FR" sz="2800" dirty="0">
                <a:solidFill>
                  <a:srgbClr val="FF0000"/>
                </a:solidFill>
              </a:rPr>
            </a:br>
            <a:endParaRPr lang="fr-FR" altLang="fr-FR" sz="2800" dirty="0">
              <a:latin typeface="Palatino Linotype" panose="02040502050505030304" pitchFamily="18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F685D9D-C742-451B-BCFE-7F1A19C6D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  <p:pic>
        <p:nvPicPr>
          <p:cNvPr id="5" name="Picture 5" descr="MA3zakM9R1Iqcnr3JW9hteP65ww_QxWQZt7DI2jNP--bP94dc_ab1dej1znZ=s526">
            <a:extLst>
              <a:ext uri="{FF2B5EF4-FFF2-40B4-BE49-F238E27FC236}">
                <a16:creationId xmlns:a16="http://schemas.microsoft.com/office/drawing/2014/main" id="{ABF2D6A6-7FC2-4F0F-8887-987BAA1D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00" y="1690688"/>
            <a:ext cx="6838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5742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274E697-120C-4043-AB50-CB938CE02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fr-FR" sz="3900" dirty="0">
                <a:latin typeface="Palatino Linotype" panose="02040502050505030304" pitchFamily="18" charset="0"/>
              </a:rPr>
              <a:t>Philip de </a:t>
            </a:r>
            <a:r>
              <a:rPr lang="en-GB" altLang="fr-FR" sz="3900" dirty="0" err="1">
                <a:latin typeface="Palatino Linotype" panose="02040502050505030304" pitchFamily="18" charset="0"/>
              </a:rPr>
              <a:t>Loutherbourg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3300" i="1" dirty="0" err="1">
                <a:latin typeface="Palatino Linotype" panose="02040502050505030304" pitchFamily="18" charset="0"/>
              </a:rPr>
              <a:t>Coalbrookdale</a:t>
            </a:r>
            <a:r>
              <a:rPr lang="en-GB" altLang="fr-FR" sz="3300" i="1" dirty="0">
                <a:latin typeface="Palatino Linotype" panose="02040502050505030304" pitchFamily="18" charset="0"/>
              </a:rPr>
              <a:t> by Night</a:t>
            </a:r>
            <a:r>
              <a:rPr lang="en-GB" altLang="fr-FR" sz="3300" dirty="0">
                <a:latin typeface="Palatino Linotype" panose="02040502050505030304" pitchFamily="18" charset="0"/>
              </a:rPr>
              <a:t> (1801)</a:t>
            </a:r>
            <a:br>
              <a:rPr lang="en-GB" altLang="fr-FR" sz="2800" dirty="0">
                <a:latin typeface="Palatino Linotype" panose="02040502050505030304" pitchFamily="18" charset="0"/>
              </a:rPr>
            </a:br>
            <a:r>
              <a:rPr lang="en-GB" altLang="fr-FR" sz="2800" dirty="0">
                <a:latin typeface="Palatino Linotype" panose="02040502050505030304" pitchFamily="18" charset="0"/>
              </a:rPr>
              <a:t>oil on canvas, 67.9 x 106.7 cm</a:t>
            </a:r>
            <a:br>
              <a:rPr lang="fr-FR" sz="2800" dirty="0">
                <a:solidFill>
                  <a:srgbClr val="FF0000"/>
                </a:solidFill>
              </a:rPr>
            </a:br>
            <a:endParaRPr lang="fr-FR" altLang="fr-FR" sz="2800" dirty="0">
              <a:latin typeface="Palatino Linotype" panose="02040502050505030304" pitchFamily="18" charset="0"/>
            </a:endParaRPr>
          </a:p>
        </p:txBody>
      </p:sp>
      <p:sp>
        <p:nvSpPr>
          <p:cNvPr id="53256" name="Rectangle 8">
            <a:extLst>
              <a:ext uri="{FF2B5EF4-FFF2-40B4-BE49-F238E27FC236}">
                <a16:creationId xmlns:a16="http://schemas.microsoft.com/office/drawing/2014/main" id="{5ABB2A68-47B5-4221-AB06-7F3C50A0D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  <p:pic>
        <p:nvPicPr>
          <p:cNvPr id="53260" name="Picture 12" descr="Philipp_Jakob_Loutherbourg_d">
            <a:extLst>
              <a:ext uri="{FF2B5EF4-FFF2-40B4-BE49-F238E27FC236}">
                <a16:creationId xmlns:a16="http://schemas.microsoft.com/office/drawing/2014/main" id="{4727D78B-618A-400A-9B63-12B592D7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13" y="1545015"/>
            <a:ext cx="7377573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99478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hème Offic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981</Words>
  <Application>Microsoft Office PowerPoint</Application>
  <PresentationFormat>Grand écran</PresentationFormat>
  <Paragraphs>141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Palatino Linotype</vt:lpstr>
      <vt:lpstr>Times New Roman</vt:lpstr>
      <vt:lpstr>Thème Office</vt:lpstr>
      <vt:lpstr>L’IMAGE FIXE </vt:lpstr>
      <vt:lpstr>Utiliser des illustrations</vt:lpstr>
      <vt:lpstr>H.G. Wells, The War of the Worlds (1897, 1898)</vt:lpstr>
      <vt:lpstr>Présentation PowerPoint</vt:lpstr>
      <vt:lpstr>Warwick Goble    Robert Seymour (Book II , chapter X)   The March of Intellect (1828) </vt:lpstr>
      <vt:lpstr>     Henrique Alvim Corrêa  (L. Vandamme, 1906)</vt:lpstr>
      <vt:lpstr>Le dossier personnel de l’élève</vt:lpstr>
      <vt:lpstr>Philip de Loutherbourg An Avalanche in the Alps (1803) oil on canvas, 109.9 x 160 cm </vt:lpstr>
      <vt:lpstr>Philip de Loutherbourg Coalbrookdale by Night (1801) oil on canvas, 67.9 x 106.7 cm </vt:lpstr>
      <vt:lpstr>John Martin The Great Day of His Wrath (1852) oil on canvas, 197 cm × 303 cm </vt:lpstr>
      <vt:lpstr>Prologue to The Canterbury Tales by Geoffrey Chaucer Kelmscott Press, London, 1896. (William Morris &amp; Edward Burne-Jones)  https://www.bl.uk/collection-items/the-kelmscott-chaucer</vt:lpstr>
      <vt:lpstr>William Morris, News from Nowhere (1890, 1892)</vt:lpstr>
      <vt:lpstr>L’illustration subversive</vt:lpstr>
      <vt:lpstr>(chapitre 5)</vt:lpstr>
      <vt:lpstr> L’edition Moxon des poèmes de Alfred, Lord Tennyson(1857)  “The Lady of Shalott” (1832) Illustration de William Holman Hunt </vt:lpstr>
      <vt:lpstr>Topos pré-raphaélite : ‘the embowered woman’</vt:lpstr>
      <vt:lpstr>Sir Edward Burne-Jones The Beguiling of Merlin (1874)  huile sur toile, 186 x 111 cm.  </vt:lpstr>
      <vt:lpstr>Sir John Everett Millais, Ophelia (1851-1852) huile sur toile, 76,20 x 111,80 cm</vt:lpstr>
      <vt:lpstr>La migration des images</vt:lpstr>
      <vt:lpstr>Pastorale et élégie   Samuel Palmer        Early Morning (1825) </vt:lpstr>
      <vt:lpstr>Peter Jackson, The Return of the King (2003):  the Grey Havens</vt:lpstr>
      <vt:lpstr>William Turner, Dido building Carthage; or the Rise of the Carthaginian Empire (1815) huile sur toile, 155,5 x 230 cm, , National Gallery</vt:lpstr>
      <vt:lpstr>Claude Lorrain Seaport with the Embarkation of the Queen of Sheba (1648) huile sur toile, 149,1 x 196,7 cm, National Gallery</vt:lpstr>
      <vt:lpstr>William Turner The Decline of the Carthaginian Empire (1817) huile sur toile, 170 x 238 cm</vt:lpstr>
      <vt:lpstr>Amrit &amp; Rabindra K.D. Kaur Singh, Liverpool 800: The Changing Face of Liverpool (2007)  Poster, 54,6 x 81,3cm </vt:lpstr>
      <vt:lpstr>Quelques références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L’IMAGE FIXE </dc:title>
  <dc:creator>xx</dc:creator>
  <cp:lastModifiedBy>xx</cp:lastModifiedBy>
  <cp:revision>7</cp:revision>
  <dcterms:created xsi:type="dcterms:W3CDTF">2019-10-17T17:17:30Z</dcterms:created>
  <dcterms:modified xsi:type="dcterms:W3CDTF">2019-10-17T20:44:29Z</dcterms:modified>
</cp:coreProperties>
</file>